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2"/>
  </p:sldMasterIdLst>
  <p:notesMasterIdLst>
    <p:notesMasterId r:id="rId22"/>
  </p:notesMasterIdLst>
  <p:handoutMasterIdLst>
    <p:handoutMasterId r:id="rId23"/>
  </p:handoutMasterIdLst>
  <p:sldIdLst>
    <p:sldId id="256" r:id="rId3"/>
    <p:sldId id="272" r:id="rId4"/>
    <p:sldId id="273" r:id="rId5"/>
    <p:sldId id="278" r:id="rId6"/>
    <p:sldId id="261" r:id="rId7"/>
    <p:sldId id="257" r:id="rId8"/>
    <p:sldId id="277" r:id="rId9"/>
    <p:sldId id="258" r:id="rId10"/>
    <p:sldId id="260" r:id="rId11"/>
    <p:sldId id="265" r:id="rId12"/>
    <p:sldId id="266" r:id="rId13"/>
    <p:sldId id="268" r:id="rId14"/>
    <p:sldId id="275" r:id="rId15"/>
    <p:sldId id="276" r:id="rId16"/>
    <p:sldId id="264" r:id="rId17"/>
    <p:sldId id="267" r:id="rId18"/>
    <p:sldId id="274" r:id="rId19"/>
    <p:sldId id="270" r:id="rId20"/>
    <p:sldId id="271" r:id="rId21"/>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21" autoAdjust="0"/>
    <p:restoredTop sz="94376" autoAdjust="0"/>
  </p:normalViewPr>
  <p:slideViewPr>
    <p:cSldViewPr>
      <p:cViewPr varScale="1">
        <p:scale>
          <a:sx n="109" d="100"/>
          <a:sy n="109" d="100"/>
        </p:scale>
        <p:origin x="46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smtClean="0"/>
              <a:t>GF Revenues and % of Total</a:t>
            </a:r>
            <a:endParaRPr lang="en-US" dirty="0"/>
          </a:p>
        </c:rich>
      </c:tx>
      <c:layout>
        <c:manualLayout>
          <c:xMode val="edge"/>
          <c:yMode val="edge"/>
          <c:x val="0.28944697917433215"/>
          <c:y val="0"/>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3"/>
              </a:solidFill>
              <a:ln>
                <a:noFill/>
              </a:ln>
              <a:effectLst>
                <a:outerShdw blurRad="254000" sx="102000" sy="102000" algn="ctr" rotWithShape="0">
                  <a:prstClr val="black">
                    <a:alpha val="20000"/>
                  </a:prstClr>
                </a:outerShdw>
              </a:effectLst>
            </c:spPr>
          </c:dPt>
          <c:dPt>
            <c:idx val="2"/>
            <c:bubble3D val="0"/>
            <c:spPr>
              <a:solidFill>
                <a:schemeClr val="accent5"/>
              </a:solidFill>
              <a:ln>
                <a:noFill/>
              </a:ln>
              <a:effectLst>
                <a:outerShdw blurRad="254000" sx="102000" sy="102000" algn="ctr" rotWithShape="0">
                  <a:prstClr val="black">
                    <a:alpha val="20000"/>
                  </a:prstClr>
                </a:outerShdw>
              </a:effectLst>
            </c:spPr>
          </c:dPt>
          <c:dPt>
            <c:idx val="3"/>
            <c:bubble3D val="0"/>
            <c:spPr>
              <a:solidFill>
                <a:schemeClr val="accent1">
                  <a:lumMod val="60000"/>
                </a:schemeClr>
              </a:solidFill>
              <a:ln>
                <a:noFill/>
              </a:ln>
              <a:effectLst>
                <a:outerShdw blurRad="254000" sx="102000" sy="102000" algn="ctr" rotWithShape="0">
                  <a:prstClr val="black">
                    <a:alpha val="20000"/>
                  </a:prstClr>
                </a:outerShdw>
              </a:effectLst>
            </c:spPr>
          </c:dPt>
          <c:dPt>
            <c:idx val="4"/>
            <c:bubble3D val="0"/>
            <c:spPr>
              <a:solidFill>
                <a:schemeClr val="accent3">
                  <a:lumMod val="60000"/>
                </a:schemeClr>
              </a:solidFill>
              <a:ln>
                <a:noFill/>
              </a:ln>
              <a:effectLst>
                <a:outerShdw blurRad="254000" sx="102000" sy="102000" algn="ctr" rotWithShape="0">
                  <a:prstClr val="black">
                    <a:alpha val="20000"/>
                  </a:prstClr>
                </a:outerShdw>
              </a:effectLst>
            </c:spPr>
          </c:dPt>
          <c:dLbls>
            <c:dLbl>
              <c:idx val="0"/>
              <c:layout>
                <c:manualLayout>
                  <c:x val="8.4112149532710276E-2"/>
                  <c:y val="9.3220338983050821E-2"/>
                </c:manualLayout>
              </c:layout>
              <c:tx>
                <c:rich>
                  <a:bodyPr/>
                  <a:lstStyle/>
                  <a:p>
                    <a:fld id="{6580E6EC-0A3E-47A5-B40C-F095430BD536}" type="CELLRANGE">
                      <a:rPr lang="en-US" baseline="0"/>
                      <a:pPr/>
                      <a:t>[CELLRANGE]</a:t>
                    </a:fld>
                    <a:r>
                      <a:rPr lang="en-US" baseline="0"/>
                      <a:t>
</a:t>
                    </a:r>
                    <a:fld id="{576198FF-8FCD-49A4-A434-E669B9F83E43}" type="CATEGORYNAME">
                      <a:rPr lang="en-US" baseline="0"/>
                      <a:pPr/>
                      <a:t>[CATEGORY NAME]</a:t>
                    </a:fld>
                    <a:r>
                      <a:rPr lang="en-US" baseline="0"/>
                      <a:t>
</a:t>
                    </a:r>
                    <a:fld id="{9B1B741A-271D-45A0-8691-671198BA73A3}"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dLbl>
              <c:idx val="1"/>
              <c:layout/>
              <c:tx>
                <c:rich>
                  <a:bodyPr/>
                  <a:lstStyle/>
                  <a:p>
                    <a:fld id="{A9980A2E-DE22-451A-967E-5454D78E7DFD}" type="CELLRANGE">
                      <a:rPr lang="en-US"/>
                      <a:pPr/>
                      <a:t>[CELLRANGE]</a:t>
                    </a:fld>
                    <a:r>
                      <a:rPr lang="en-US" baseline="0"/>
                      <a:t>
</a:t>
                    </a:r>
                    <a:fld id="{559FF6C4-0587-48FA-AC2A-66278D0CBE00}" type="CATEGORYNAME">
                      <a:rPr lang="en-US" baseline="0"/>
                      <a:pPr/>
                      <a:t>[CATEGORY NAME]</a:t>
                    </a:fld>
                    <a:r>
                      <a:rPr lang="en-US" baseline="0"/>
                      <a:t>
</a:t>
                    </a:r>
                    <a:fld id="{6F9EE8E0-F220-4FAF-AC94-D9B83C6C8412}" type="PERCENTAGE">
                      <a:rPr lang="en-US" baseline="0"/>
                      <a:pPr/>
                      <a:t>[PERCENTAGE]</a:t>
                    </a:fld>
                    <a:endParaRPr lang="en-US" baseline="0"/>
                  </a:p>
                </c:rich>
              </c:tx>
              <c:dLblPos val="outEnd"/>
              <c:showLegendKey val="0"/>
              <c:showVal val="0"/>
              <c:showCatName val="1"/>
              <c:showSerName val="0"/>
              <c:showPercent val="1"/>
              <c:showBubbleSize val="0"/>
              <c:extLst>
                <c:ext xmlns:c15="http://schemas.microsoft.com/office/drawing/2012/chart" uri="{CE6537A1-D6FC-4f65-9D91-7224C49458BB}">
                  <c15:layout/>
                  <c15:dlblFieldTable/>
                  <c15:xForSave val="1"/>
                  <c15:showDataLabelsRange val="1"/>
                </c:ext>
              </c:extLst>
            </c:dLbl>
            <c:dLbl>
              <c:idx val="2"/>
              <c:layout>
                <c:manualLayout>
                  <c:x val="-4.6728971962616897E-3"/>
                  <c:y val="5.3672316384180789E-2"/>
                </c:manualLayout>
              </c:layout>
              <c:tx>
                <c:rich>
                  <a:bodyPr/>
                  <a:lstStyle/>
                  <a:p>
                    <a:fld id="{ECD3D461-CF20-4251-892A-91953021B180}" type="CELLRANGE">
                      <a:rPr lang="en-US" baseline="0"/>
                      <a:pPr/>
                      <a:t>[CELLRANGE]</a:t>
                    </a:fld>
                    <a:r>
                      <a:rPr lang="en-US" baseline="0"/>
                      <a:t>
</a:t>
                    </a:r>
                    <a:fld id="{CC8F9CE9-081A-43CC-A6B1-5F2DB405EACC}" type="CATEGORYNAME">
                      <a:rPr lang="en-US" baseline="0"/>
                      <a:pPr/>
                      <a:t>[CATEGORY NAME]</a:t>
                    </a:fld>
                    <a:r>
                      <a:rPr lang="en-US" baseline="0"/>
                      <a:t>
</a:t>
                    </a:r>
                    <a:fld id="{10E0C41D-5858-4330-AA96-6C5A2B714596}"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dLbl>
              <c:idx val="3"/>
              <c:layout>
                <c:manualLayout>
                  <c:x val="-2.336448598130841E-2"/>
                  <c:y val="5.6497175141242938E-2"/>
                </c:manualLayout>
              </c:layout>
              <c:tx>
                <c:rich>
                  <a:bodyPr/>
                  <a:lstStyle/>
                  <a:p>
                    <a:fld id="{365FAD8E-50AD-44E0-872E-EB640E76FC87}" type="CELLRANGE">
                      <a:rPr lang="en-US" baseline="0"/>
                      <a:pPr/>
                      <a:t>[CELLRANGE]</a:t>
                    </a:fld>
                    <a:r>
                      <a:rPr lang="en-US" baseline="0"/>
                      <a:t>
</a:t>
                    </a:r>
                    <a:fld id="{298D1EFF-DEBC-4F70-B3AE-E6D1A0EBB925}" type="CATEGORYNAME">
                      <a:rPr lang="en-US" baseline="0"/>
                      <a:pPr/>
                      <a:t>[CATEGORY NAME]</a:t>
                    </a:fld>
                    <a:r>
                      <a:rPr lang="en-US" baseline="0"/>
                      <a:t>
</a:t>
                    </a:r>
                    <a:fld id="{517387B5-1C86-47CE-BED9-5E095F0173AA}"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dLbl>
              <c:idx val="4"/>
              <c:layout>
                <c:manualLayout>
                  <c:x val="-1.4018691588785076E-2"/>
                  <c:y val="3.1073446327683617E-2"/>
                </c:manualLayout>
              </c:layout>
              <c:tx>
                <c:rich>
                  <a:bodyPr/>
                  <a:lstStyle/>
                  <a:p>
                    <a:fld id="{118BDF27-80A2-4EC9-9061-26EE3A1AF6AF}" type="CELLRANGE">
                      <a:rPr lang="en-US" baseline="0"/>
                      <a:pPr/>
                      <a:t>[CELLRANGE]</a:t>
                    </a:fld>
                    <a:r>
                      <a:rPr lang="en-US" baseline="0"/>
                      <a:t>
</a:t>
                    </a:r>
                    <a:fld id="{2D690643-40F9-46CB-BC20-C00BF3CB6F63}" type="CATEGORYNAME">
                      <a:rPr lang="en-US" baseline="0"/>
                      <a:pPr/>
                      <a:t>[CATEGORY NAME]</a:t>
                    </a:fld>
                    <a:r>
                      <a:rPr lang="en-US" baseline="0"/>
                      <a:t>
</a:t>
                    </a:r>
                    <a:fld id="{7CA159A5-5451-4264-826A-F233B28A9444}"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15:showDataLabelsRange val="1"/>
              </c:ext>
            </c:extLst>
          </c:dLbls>
          <c:cat>
            <c:strRef>
              <c:f>Sheet1!$A$1:$E$1</c:f>
              <c:strCache>
                <c:ptCount val="5"/>
                <c:pt idx="0">
                  <c:v>Local Revenues</c:v>
                </c:pt>
                <c:pt idx="1">
                  <c:v>Apportionment</c:v>
                </c:pt>
                <c:pt idx="2">
                  <c:v>State Programs</c:v>
                </c:pt>
                <c:pt idx="3">
                  <c:v>Federal Programs</c:v>
                </c:pt>
                <c:pt idx="4">
                  <c:v>Other Revenues</c:v>
                </c:pt>
              </c:strCache>
            </c:strRef>
          </c:cat>
          <c:val>
            <c:numRef>
              <c:f>Sheet1!$A$2:$E$2</c:f>
              <c:numCache>
                <c:formatCode>_("$"* #,##0_);_("$"* \(#,##0\);_("$"* "-"??_);_(@_)</c:formatCode>
                <c:ptCount val="5"/>
                <c:pt idx="0">
                  <c:v>4762177</c:v>
                </c:pt>
                <c:pt idx="1">
                  <c:v>17501618</c:v>
                </c:pt>
                <c:pt idx="2">
                  <c:v>4816754</c:v>
                </c:pt>
                <c:pt idx="3">
                  <c:v>2163690</c:v>
                </c:pt>
                <c:pt idx="4">
                  <c:v>3460580</c:v>
                </c:pt>
              </c:numCache>
            </c:numRef>
          </c:val>
          <c:extLst>
            <c:ext xmlns:c15="http://schemas.microsoft.com/office/drawing/2012/chart" uri="{02D57815-91ED-43cb-92C2-25804820EDAC}">
              <c15:datalabelsRange>
                <c15:f>Sheet1!$A$2:$E$2</c15:f>
                <c15:dlblRangeCache>
                  <c:ptCount val="5"/>
                  <c:pt idx="0">
                    <c:v> $4,762,177 </c:v>
                  </c:pt>
                  <c:pt idx="1">
                    <c:v> $17,501,618 </c:v>
                  </c:pt>
                  <c:pt idx="2">
                    <c:v> $4,816,754 </c:v>
                  </c:pt>
                  <c:pt idx="3">
                    <c:v> $2,163,690 </c:v>
                  </c:pt>
                  <c:pt idx="4">
                    <c:v> $3,460,580 </c:v>
                  </c:pt>
                </c15:dlblRangeCache>
              </c15:datalabelsRange>
            </c:ext>
          </c:extLst>
        </c:ser>
        <c:ser>
          <c:idx val="1"/>
          <c:order val="1"/>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3"/>
              </a:solidFill>
              <a:ln>
                <a:noFill/>
              </a:ln>
              <a:effectLst>
                <a:outerShdw blurRad="254000" sx="102000" sy="102000" algn="ctr" rotWithShape="0">
                  <a:prstClr val="black">
                    <a:alpha val="20000"/>
                  </a:prstClr>
                </a:outerShdw>
              </a:effectLst>
            </c:spPr>
          </c:dPt>
          <c:dPt>
            <c:idx val="2"/>
            <c:bubble3D val="0"/>
            <c:spPr>
              <a:solidFill>
                <a:schemeClr val="accent5"/>
              </a:solidFill>
              <a:ln>
                <a:noFill/>
              </a:ln>
              <a:effectLst>
                <a:outerShdw blurRad="254000" sx="102000" sy="102000" algn="ctr" rotWithShape="0">
                  <a:prstClr val="black">
                    <a:alpha val="20000"/>
                  </a:prstClr>
                </a:outerShdw>
              </a:effectLst>
            </c:spPr>
          </c:dPt>
          <c:dPt>
            <c:idx val="3"/>
            <c:bubble3D val="0"/>
            <c:spPr>
              <a:solidFill>
                <a:schemeClr val="accent1">
                  <a:lumMod val="60000"/>
                </a:schemeClr>
              </a:solidFill>
              <a:ln>
                <a:noFill/>
              </a:ln>
              <a:effectLst>
                <a:outerShdw blurRad="254000" sx="102000" sy="102000" algn="ctr" rotWithShape="0">
                  <a:prstClr val="black">
                    <a:alpha val="20000"/>
                  </a:prstClr>
                </a:outerShdw>
              </a:effectLst>
            </c:spPr>
          </c:dPt>
          <c:dPt>
            <c:idx val="4"/>
            <c:bubble3D val="0"/>
            <c:spPr>
              <a:solidFill>
                <a:schemeClr val="accent3">
                  <a:lumMod val="60000"/>
                </a:schemeClr>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Sheet1!$A$1:$E$1</c:f>
              <c:strCache>
                <c:ptCount val="5"/>
                <c:pt idx="0">
                  <c:v>Local Revenues</c:v>
                </c:pt>
                <c:pt idx="1">
                  <c:v>Apportionment</c:v>
                </c:pt>
                <c:pt idx="2">
                  <c:v>State Programs</c:v>
                </c:pt>
                <c:pt idx="3">
                  <c:v>Federal Programs</c:v>
                </c:pt>
                <c:pt idx="4">
                  <c:v>Other Revenues</c:v>
                </c:pt>
              </c:strCache>
            </c:strRef>
          </c:cat>
          <c:val>
            <c:numRef>
              <c:f>Sheet1!$A$3:$E$3</c:f>
              <c:numCache>
                <c:formatCode>0.0%</c:formatCode>
                <c:ptCount val="5"/>
                <c:pt idx="0">
                  <c:v>0.14561086548132249</c:v>
                </c:pt>
                <c:pt idx="1">
                  <c:v>0.53513881241782746</c:v>
                </c:pt>
                <c:pt idx="2">
                  <c:v>0.1472796409605569</c:v>
                </c:pt>
                <c:pt idx="3">
                  <c:v>6.615814018111521E-2</c:v>
                </c:pt>
                <c:pt idx="4">
                  <c:v>0.10581254095917791</c:v>
                </c:pt>
              </c:numCache>
            </c:numRef>
          </c:val>
        </c:ser>
        <c:dLbls>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72868055044521296"/>
          <c:y val="0.42433871613505947"/>
          <c:w val="0.26197365516226362"/>
          <c:h val="0.25571533431202453"/>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Local Revenues</c:v>
                </c:pt>
              </c:strCache>
            </c:strRef>
          </c:tx>
          <c:spPr>
            <a:solidFill>
              <a:schemeClr val="accent1"/>
            </a:solidFill>
            <a:ln>
              <a:noFill/>
            </a:ln>
            <a:effectLst/>
          </c:spPr>
          <c:invertIfNegative val="0"/>
          <c:cat>
            <c:strRef>
              <c:f>Sheet1!$A$2:$A$6</c:f>
              <c:strCache>
                <c:ptCount val="5"/>
                <c:pt idx="0">
                  <c:v>13-14</c:v>
                </c:pt>
                <c:pt idx="1">
                  <c:v>14-15</c:v>
                </c:pt>
                <c:pt idx="2">
                  <c:v>15-16</c:v>
                </c:pt>
                <c:pt idx="3">
                  <c:v>16-17</c:v>
                </c:pt>
                <c:pt idx="4">
                  <c:v>17-18</c:v>
                </c:pt>
              </c:strCache>
            </c:strRef>
          </c:cat>
          <c:val>
            <c:numRef>
              <c:f>Sheet1!$B$2:$B$6</c:f>
              <c:numCache>
                <c:formatCode>_("$"* #,##0_);_("$"* \(#,##0\);_("$"* "-"??_);_(@_)</c:formatCode>
                <c:ptCount val="5"/>
                <c:pt idx="0">
                  <c:v>3632490</c:v>
                </c:pt>
                <c:pt idx="1">
                  <c:v>3963058</c:v>
                </c:pt>
                <c:pt idx="2">
                  <c:v>4383510</c:v>
                </c:pt>
                <c:pt idx="3">
                  <c:v>4471041</c:v>
                </c:pt>
                <c:pt idx="4">
                  <c:v>4762177</c:v>
                </c:pt>
              </c:numCache>
            </c:numRef>
          </c:val>
        </c:ser>
        <c:ser>
          <c:idx val="1"/>
          <c:order val="1"/>
          <c:tx>
            <c:strRef>
              <c:f>Sheet1!$C$1</c:f>
              <c:strCache>
                <c:ptCount val="1"/>
                <c:pt idx="0">
                  <c:v>Apportionment</c:v>
                </c:pt>
              </c:strCache>
            </c:strRef>
          </c:tx>
          <c:spPr>
            <a:solidFill>
              <a:schemeClr val="accent2"/>
            </a:solidFill>
            <a:ln>
              <a:noFill/>
            </a:ln>
            <a:effectLst/>
          </c:spPr>
          <c:invertIfNegative val="0"/>
          <c:cat>
            <c:strRef>
              <c:f>Sheet1!$A$2:$A$6</c:f>
              <c:strCache>
                <c:ptCount val="5"/>
                <c:pt idx="0">
                  <c:v>13-14</c:v>
                </c:pt>
                <c:pt idx="1">
                  <c:v>14-15</c:v>
                </c:pt>
                <c:pt idx="2">
                  <c:v>15-16</c:v>
                </c:pt>
                <c:pt idx="3">
                  <c:v>16-17</c:v>
                </c:pt>
                <c:pt idx="4">
                  <c:v>17-18</c:v>
                </c:pt>
              </c:strCache>
            </c:strRef>
          </c:cat>
          <c:val>
            <c:numRef>
              <c:f>Sheet1!$C$2:$C$6</c:f>
              <c:numCache>
                <c:formatCode>_("$"* #,##0_);_("$"* \(#,##0\);_("$"* "-"??_);_(@_)</c:formatCode>
                <c:ptCount val="5"/>
                <c:pt idx="0">
                  <c:v>12476446</c:v>
                </c:pt>
                <c:pt idx="1">
                  <c:v>13242399</c:v>
                </c:pt>
                <c:pt idx="2">
                  <c:v>14659853</c:v>
                </c:pt>
                <c:pt idx="3">
                  <c:v>15665473</c:v>
                </c:pt>
                <c:pt idx="4">
                  <c:v>17501618</c:v>
                </c:pt>
              </c:numCache>
            </c:numRef>
          </c:val>
        </c:ser>
        <c:ser>
          <c:idx val="2"/>
          <c:order val="2"/>
          <c:tx>
            <c:strRef>
              <c:f>Sheet1!$D$1</c:f>
              <c:strCache>
                <c:ptCount val="1"/>
                <c:pt idx="0">
                  <c:v>State Programs</c:v>
                </c:pt>
              </c:strCache>
            </c:strRef>
          </c:tx>
          <c:spPr>
            <a:solidFill>
              <a:schemeClr val="accent3"/>
            </a:solidFill>
            <a:ln>
              <a:noFill/>
            </a:ln>
            <a:effectLst/>
          </c:spPr>
          <c:invertIfNegative val="0"/>
          <c:cat>
            <c:strRef>
              <c:f>Sheet1!$A$2:$A$6</c:f>
              <c:strCache>
                <c:ptCount val="5"/>
                <c:pt idx="0">
                  <c:v>13-14</c:v>
                </c:pt>
                <c:pt idx="1">
                  <c:v>14-15</c:v>
                </c:pt>
                <c:pt idx="2">
                  <c:v>15-16</c:v>
                </c:pt>
                <c:pt idx="3">
                  <c:v>16-17</c:v>
                </c:pt>
                <c:pt idx="4">
                  <c:v>17-18</c:v>
                </c:pt>
              </c:strCache>
            </c:strRef>
          </c:cat>
          <c:val>
            <c:numRef>
              <c:f>Sheet1!$D$2:$D$6</c:f>
              <c:numCache>
                <c:formatCode>_("$"* #,##0_);_("$"* \(#,##0\);_("$"* "-"??_);_(@_)</c:formatCode>
                <c:ptCount val="5"/>
                <c:pt idx="0">
                  <c:v>4346091</c:v>
                </c:pt>
                <c:pt idx="1">
                  <c:v>5205687</c:v>
                </c:pt>
                <c:pt idx="2">
                  <c:v>6008004</c:v>
                </c:pt>
                <c:pt idx="3">
                  <c:v>4164587</c:v>
                </c:pt>
                <c:pt idx="4">
                  <c:v>4816754</c:v>
                </c:pt>
              </c:numCache>
            </c:numRef>
          </c:val>
        </c:ser>
        <c:ser>
          <c:idx val="3"/>
          <c:order val="3"/>
          <c:tx>
            <c:strRef>
              <c:f>Sheet1!$E$1</c:f>
              <c:strCache>
                <c:ptCount val="1"/>
                <c:pt idx="0">
                  <c:v>Federal Programs</c:v>
                </c:pt>
              </c:strCache>
            </c:strRef>
          </c:tx>
          <c:spPr>
            <a:solidFill>
              <a:schemeClr val="accent4"/>
            </a:solidFill>
            <a:ln>
              <a:noFill/>
            </a:ln>
            <a:effectLst/>
          </c:spPr>
          <c:invertIfNegative val="0"/>
          <c:cat>
            <c:strRef>
              <c:f>Sheet1!$A$2:$A$6</c:f>
              <c:strCache>
                <c:ptCount val="5"/>
                <c:pt idx="0">
                  <c:v>13-14</c:v>
                </c:pt>
                <c:pt idx="1">
                  <c:v>14-15</c:v>
                </c:pt>
                <c:pt idx="2">
                  <c:v>15-16</c:v>
                </c:pt>
                <c:pt idx="3">
                  <c:v>16-17</c:v>
                </c:pt>
                <c:pt idx="4">
                  <c:v>17-18</c:v>
                </c:pt>
              </c:strCache>
            </c:strRef>
          </c:cat>
          <c:val>
            <c:numRef>
              <c:f>Sheet1!$E$2:$E$6</c:f>
              <c:numCache>
                <c:formatCode>_("$"* #,##0_);_("$"* \(#,##0\);_("$"* "-"??_);_(@_)</c:formatCode>
                <c:ptCount val="5"/>
                <c:pt idx="0">
                  <c:v>1989186</c:v>
                </c:pt>
                <c:pt idx="1">
                  <c:v>2111808</c:v>
                </c:pt>
                <c:pt idx="2">
                  <c:v>1962388</c:v>
                </c:pt>
                <c:pt idx="3">
                  <c:v>2214213</c:v>
                </c:pt>
                <c:pt idx="4">
                  <c:v>2163690</c:v>
                </c:pt>
              </c:numCache>
            </c:numRef>
          </c:val>
        </c:ser>
        <c:ser>
          <c:idx val="4"/>
          <c:order val="4"/>
          <c:tx>
            <c:strRef>
              <c:f>Sheet1!$F$1</c:f>
              <c:strCache>
                <c:ptCount val="1"/>
                <c:pt idx="0">
                  <c:v>Other Revenues</c:v>
                </c:pt>
              </c:strCache>
            </c:strRef>
          </c:tx>
          <c:spPr>
            <a:solidFill>
              <a:schemeClr val="accent5"/>
            </a:solidFill>
            <a:ln>
              <a:noFill/>
            </a:ln>
            <a:effectLst/>
          </c:spPr>
          <c:invertIfNegative val="0"/>
          <c:cat>
            <c:strRef>
              <c:f>Sheet1!$A$2:$A$6</c:f>
              <c:strCache>
                <c:ptCount val="5"/>
                <c:pt idx="0">
                  <c:v>13-14</c:v>
                </c:pt>
                <c:pt idx="1">
                  <c:v>14-15</c:v>
                </c:pt>
                <c:pt idx="2">
                  <c:v>15-16</c:v>
                </c:pt>
                <c:pt idx="3">
                  <c:v>16-17</c:v>
                </c:pt>
                <c:pt idx="4">
                  <c:v>17-18</c:v>
                </c:pt>
              </c:strCache>
            </c:strRef>
          </c:cat>
          <c:val>
            <c:numRef>
              <c:f>Sheet1!$F$2:$F$6</c:f>
              <c:numCache>
                <c:formatCode>_("$"* #,##0_);_("$"* \(#,##0\);_("$"* "-"??_);_(@_)</c:formatCode>
                <c:ptCount val="5"/>
                <c:pt idx="0">
                  <c:v>1000280</c:v>
                </c:pt>
                <c:pt idx="1">
                  <c:v>751572</c:v>
                </c:pt>
                <c:pt idx="2">
                  <c:v>789666</c:v>
                </c:pt>
                <c:pt idx="3">
                  <c:v>2977530</c:v>
                </c:pt>
                <c:pt idx="4">
                  <c:v>3460580</c:v>
                </c:pt>
              </c:numCache>
            </c:numRef>
          </c:val>
        </c:ser>
        <c:dLbls>
          <c:showLegendKey val="0"/>
          <c:showVal val="0"/>
          <c:showCatName val="0"/>
          <c:showSerName val="0"/>
          <c:showPercent val="0"/>
          <c:showBubbleSize val="0"/>
        </c:dLbls>
        <c:gapWidth val="267"/>
        <c:overlap val="-43"/>
        <c:axId val="168291936"/>
        <c:axId val="168292328"/>
      </c:barChart>
      <c:catAx>
        <c:axId val="16829193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168292328"/>
        <c:crosses val="autoZero"/>
        <c:auto val="1"/>
        <c:lblAlgn val="ctr"/>
        <c:lblOffset val="100"/>
        <c:noMultiLvlLbl val="0"/>
      </c:catAx>
      <c:valAx>
        <c:axId val="168292328"/>
        <c:scaling>
          <c:orientation val="minMax"/>
        </c:scaling>
        <c:delete val="0"/>
        <c:axPos val="l"/>
        <c:majorGridlines>
          <c:spPr>
            <a:ln w="9525" cap="flat" cmpd="sng" algn="ctr">
              <a:solidFill>
                <a:schemeClr val="dk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168291936"/>
        <c:crosses val="autoZero"/>
        <c:crossBetween val="between"/>
      </c:valAx>
      <c:dTable>
        <c:showHorzBorder val="1"/>
        <c:showVertBorder val="1"/>
        <c:showOutline val="1"/>
        <c:showKeys val="1"/>
        <c:spPr>
          <a:noFill/>
          <a:ln w="9525" cap="flat" cmpd="sng" algn="ctr">
            <a:solidFill>
              <a:schemeClr val="dk1">
                <a:lumMod val="15000"/>
                <a:lumOff val="85000"/>
              </a:schemeClr>
            </a:solidFill>
            <a:round/>
          </a:ln>
          <a:effectLst/>
        </c:spPr>
        <c:txPr>
          <a:bodyPr rot="0" spcFirstLastPara="1" vertOverflow="ellipsis" vert="horz" wrap="square" anchor="ctr" anchorCtr="1"/>
          <a:lstStyle/>
          <a:p>
            <a:pPr rtl="0">
              <a:defRPr sz="1064" b="0" i="0" u="none" strike="noStrike" kern="1200" baseline="0">
                <a:solidFill>
                  <a:schemeClr val="dk1">
                    <a:lumMod val="65000"/>
                    <a:lumOff val="35000"/>
                  </a:schemeClr>
                </a:solidFill>
                <a:latin typeface="+mn-lt"/>
                <a:ea typeface="+mn-ea"/>
                <a:cs typeface="+mn-cs"/>
              </a:defRPr>
            </a:pPr>
            <a:endParaRPr lang="en-US"/>
          </a:p>
        </c:txPr>
      </c:dTable>
      <c:spPr>
        <a:pattFill prst="ltDnDiag">
          <a:fgClr>
            <a:schemeClr val="dk1">
              <a:lumMod val="15000"/>
              <a:lumOff val="85000"/>
            </a:schemeClr>
          </a:fgClr>
          <a:bgClr>
            <a:schemeClr val="lt1"/>
          </a:bgClr>
        </a:patt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smtClean="0"/>
              <a:t>GF Expend and % of Total</a:t>
            </a:r>
            <a:endParaRPr lang="en-US" dirty="0"/>
          </a:p>
        </c:rich>
      </c:tx>
      <c:layout>
        <c:manualLayout>
          <c:xMode val="edge"/>
          <c:yMode val="edge"/>
          <c:x val="0.28944697917433215"/>
          <c:y val="0"/>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3"/>
              </a:solidFill>
              <a:ln>
                <a:noFill/>
              </a:ln>
              <a:effectLst>
                <a:outerShdw blurRad="254000" sx="102000" sy="102000" algn="ctr" rotWithShape="0">
                  <a:prstClr val="black">
                    <a:alpha val="20000"/>
                  </a:prstClr>
                </a:outerShdw>
              </a:effectLst>
            </c:spPr>
          </c:dPt>
          <c:dPt>
            <c:idx val="2"/>
            <c:bubble3D val="0"/>
            <c:spPr>
              <a:solidFill>
                <a:schemeClr val="accent5"/>
              </a:solidFill>
              <a:ln>
                <a:noFill/>
              </a:ln>
              <a:effectLst>
                <a:outerShdw blurRad="254000" sx="102000" sy="102000" algn="ctr" rotWithShape="0">
                  <a:prstClr val="black">
                    <a:alpha val="20000"/>
                  </a:prstClr>
                </a:outerShdw>
              </a:effectLst>
            </c:spPr>
          </c:dPt>
          <c:dPt>
            <c:idx val="3"/>
            <c:bubble3D val="0"/>
            <c:spPr>
              <a:solidFill>
                <a:schemeClr val="accent1">
                  <a:lumMod val="60000"/>
                </a:schemeClr>
              </a:solidFill>
              <a:ln>
                <a:noFill/>
              </a:ln>
              <a:effectLst>
                <a:outerShdw blurRad="254000" sx="102000" sy="102000" algn="ctr" rotWithShape="0">
                  <a:prstClr val="black">
                    <a:alpha val="20000"/>
                  </a:prstClr>
                </a:outerShdw>
              </a:effectLst>
            </c:spPr>
          </c:dPt>
          <c:dPt>
            <c:idx val="4"/>
            <c:bubble3D val="0"/>
            <c:spPr>
              <a:solidFill>
                <a:schemeClr val="accent3">
                  <a:lumMod val="60000"/>
                </a:schemeClr>
              </a:solidFill>
              <a:ln>
                <a:noFill/>
              </a:ln>
              <a:effectLst>
                <a:outerShdw blurRad="254000" sx="102000" sy="102000" algn="ctr" rotWithShape="0">
                  <a:prstClr val="black">
                    <a:alpha val="20000"/>
                  </a:prstClr>
                </a:outerShdw>
              </a:effectLst>
            </c:spPr>
          </c:dPt>
          <c:dLbls>
            <c:dLbl>
              <c:idx val="0"/>
              <c:layout>
                <c:manualLayout>
                  <c:x val="8.4112149532710276E-2"/>
                  <c:y val="9.3220338983050821E-2"/>
                </c:manualLayout>
              </c:layout>
              <c:tx>
                <c:rich>
                  <a:bodyPr/>
                  <a:lstStyle/>
                  <a:p>
                    <a:fld id="{DBE600A3-F6A7-45DC-9A4E-F61BFE492C0D}" type="CELLRANGE">
                      <a:rPr lang="en-US" baseline="0"/>
                      <a:pPr/>
                      <a:t>[CELLRANGE]</a:t>
                    </a:fld>
                    <a:r>
                      <a:rPr lang="en-US" baseline="0"/>
                      <a:t>
</a:t>
                    </a:r>
                    <a:fld id="{6BC7BB4E-6454-4DCA-9BCE-52F3F04B561B}" type="CATEGORYNAME">
                      <a:rPr lang="en-US" baseline="0"/>
                      <a:pPr/>
                      <a:t>[CATEGORY NAME]</a:t>
                    </a:fld>
                    <a:r>
                      <a:rPr lang="en-US" baseline="0"/>
                      <a:t>
</a:t>
                    </a:r>
                    <a:fld id="{9774CA4A-D007-4ED1-BBEB-E670155877D9}"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dLbl>
              <c:idx val="1"/>
              <c:layout/>
              <c:tx>
                <c:rich>
                  <a:bodyPr/>
                  <a:lstStyle/>
                  <a:p>
                    <a:fld id="{C41A8624-C513-4E54-9959-96F2B32CA2FA}" type="CELLRANGE">
                      <a:rPr lang="en-US"/>
                      <a:pPr/>
                      <a:t>[CELLRANGE]</a:t>
                    </a:fld>
                    <a:r>
                      <a:rPr lang="en-US" baseline="0"/>
                      <a:t>
</a:t>
                    </a:r>
                    <a:fld id="{C7EDDF72-AA17-4A30-A6D7-3E6BEA005DBC}" type="CATEGORYNAME">
                      <a:rPr lang="en-US" baseline="0"/>
                      <a:pPr/>
                      <a:t>[CATEGORY NAME]</a:t>
                    </a:fld>
                    <a:r>
                      <a:rPr lang="en-US" baseline="0"/>
                      <a:t>
</a:t>
                    </a:r>
                    <a:fld id="{02351E57-6A54-4346-8BB8-189BAD5F96B0}" type="PERCENTAGE">
                      <a:rPr lang="en-US" baseline="0"/>
                      <a:pPr/>
                      <a:t>[PERCENTAGE]</a:t>
                    </a:fld>
                    <a:endParaRPr lang="en-US" baseline="0"/>
                  </a:p>
                </c:rich>
              </c:tx>
              <c:dLblPos val="outEnd"/>
              <c:showLegendKey val="0"/>
              <c:showVal val="0"/>
              <c:showCatName val="1"/>
              <c:showSerName val="0"/>
              <c:showPercent val="1"/>
              <c:showBubbleSize val="0"/>
              <c:extLst>
                <c:ext xmlns:c15="http://schemas.microsoft.com/office/drawing/2012/chart" uri="{CE6537A1-D6FC-4f65-9D91-7224C49458BB}">
                  <c15:layout/>
                  <c15:dlblFieldTable/>
                  <c15:xForSave val="1"/>
                  <c15:showDataLabelsRange val="1"/>
                </c:ext>
              </c:extLst>
            </c:dLbl>
            <c:dLbl>
              <c:idx val="2"/>
              <c:layout>
                <c:manualLayout>
                  <c:x val="-4.6728971962616897E-3"/>
                  <c:y val="5.3672316384180789E-2"/>
                </c:manualLayout>
              </c:layout>
              <c:tx>
                <c:rich>
                  <a:bodyPr/>
                  <a:lstStyle/>
                  <a:p>
                    <a:fld id="{D2099ED4-8535-4C51-A605-A56F008AFEAB}" type="CELLRANGE">
                      <a:rPr lang="en-US" baseline="0"/>
                      <a:pPr/>
                      <a:t>[CELLRANGE]</a:t>
                    </a:fld>
                    <a:r>
                      <a:rPr lang="en-US" baseline="0"/>
                      <a:t>
</a:t>
                    </a:r>
                    <a:fld id="{98B7AC51-5937-4FBE-A486-DF875886FAFA}" type="CATEGORYNAME">
                      <a:rPr lang="en-US" baseline="0"/>
                      <a:pPr/>
                      <a:t>[CATEGORY NAME]</a:t>
                    </a:fld>
                    <a:r>
                      <a:rPr lang="en-US" baseline="0"/>
                      <a:t>
</a:t>
                    </a:r>
                    <a:fld id="{5CB1E4A8-5A12-40C7-B2FC-B0A21F886594}"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dLbl>
              <c:idx val="3"/>
              <c:layout>
                <c:manualLayout>
                  <c:x val="-2.336448598130841E-2"/>
                  <c:y val="5.6497175141242938E-2"/>
                </c:manualLayout>
              </c:layout>
              <c:tx>
                <c:rich>
                  <a:bodyPr/>
                  <a:lstStyle/>
                  <a:p>
                    <a:fld id="{7B85FC98-8585-4F4D-8864-A4263765BC74}" type="CELLRANGE">
                      <a:rPr lang="en-US" baseline="0"/>
                      <a:pPr/>
                      <a:t>[CELLRANGE]</a:t>
                    </a:fld>
                    <a:r>
                      <a:rPr lang="en-US" baseline="0"/>
                      <a:t>
</a:t>
                    </a:r>
                    <a:fld id="{AFC0C2EB-C7D9-454B-BEF1-B8EC1C122071}" type="CATEGORYNAME">
                      <a:rPr lang="en-US" baseline="0"/>
                      <a:pPr/>
                      <a:t>[CATEGORY NAME]</a:t>
                    </a:fld>
                    <a:r>
                      <a:rPr lang="en-US" baseline="0"/>
                      <a:t>
</a:t>
                    </a:r>
                    <a:fld id="{333E2884-47DE-4AE0-974B-5C51646424BB}"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dLbl>
              <c:idx val="4"/>
              <c:layout>
                <c:manualLayout>
                  <c:x val="-1.4018691588785076E-2"/>
                  <c:y val="3.1073446327683617E-2"/>
                </c:manualLayout>
              </c:layout>
              <c:tx>
                <c:rich>
                  <a:bodyPr/>
                  <a:lstStyle/>
                  <a:p>
                    <a:fld id="{541D7FD7-8CAD-42E7-A332-FD03D6AD8D87}" type="CELLRANGE">
                      <a:rPr lang="en-US" baseline="0"/>
                      <a:pPr/>
                      <a:t>[CELLRANGE]</a:t>
                    </a:fld>
                    <a:r>
                      <a:rPr lang="en-US" baseline="0"/>
                      <a:t>
</a:t>
                    </a:r>
                    <a:fld id="{827F0045-9645-4EF3-99AF-D87A74C45074}" type="CATEGORYNAME">
                      <a:rPr lang="en-US" baseline="0"/>
                      <a:pPr/>
                      <a:t>[CATEGORY NAME]</a:t>
                    </a:fld>
                    <a:r>
                      <a:rPr lang="en-US" baseline="0"/>
                      <a:t>
</a:t>
                    </a:r>
                    <a:fld id="{470747F4-346A-410E-86B6-24510182800D}"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1"/>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15:showDataLabelsRange val="1"/>
              </c:ext>
            </c:extLst>
          </c:dLbls>
          <c:cat>
            <c:strRef>
              <c:f>Sheet1!$A$1:$G$1</c:f>
              <c:strCache>
                <c:ptCount val="5"/>
                <c:pt idx="0">
                  <c:v>Certificated Salaries</c:v>
                </c:pt>
                <c:pt idx="1">
                  <c:v>Classified Salaries</c:v>
                </c:pt>
                <c:pt idx="2">
                  <c:v>Benefits</c:v>
                </c:pt>
                <c:pt idx="3">
                  <c:v>Supplies</c:v>
                </c:pt>
                <c:pt idx="4">
                  <c:v>Services</c:v>
                </c:pt>
              </c:strCache>
            </c:strRef>
          </c:cat>
          <c:val>
            <c:numRef>
              <c:f>Sheet1!$A$2:$G$2</c:f>
              <c:numCache>
                <c:formatCode>_("$"* #,##0_);_("$"* \(#,##0\);_("$"* "-"??_);_(@_)</c:formatCode>
                <c:ptCount val="5"/>
                <c:pt idx="0">
                  <c:v>10800038</c:v>
                </c:pt>
                <c:pt idx="1">
                  <c:v>7404022</c:v>
                </c:pt>
                <c:pt idx="2">
                  <c:v>8448299</c:v>
                </c:pt>
                <c:pt idx="3">
                  <c:v>1768825</c:v>
                </c:pt>
                <c:pt idx="4">
                  <c:v>4117112</c:v>
                </c:pt>
              </c:numCache>
            </c:numRef>
          </c:val>
          <c:extLst>
            <c:ext xmlns:c15="http://schemas.microsoft.com/office/drawing/2012/chart" uri="{02D57815-91ED-43cb-92C2-25804820EDAC}">
              <c15:datalabelsRange>
                <c15:f>Sheet1!$A$2:$E$2</c15:f>
                <c15:dlblRangeCache>
                  <c:ptCount val="5"/>
                  <c:pt idx="0">
                    <c:v> $10,800,038 </c:v>
                  </c:pt>
                  <c:pt idx="1">
                    <c:v> $7,404,022 </c:v>
                  </c:pt>
                  <c:pt idx="2">
                    <c:v> $8,448,299 </c:v>
                  </c:pt>
                  <c:pt idx="3">
                    <c:v> $1,768,825 </c:v>
                  </c:pt>
                  <c:pt idx="4">
                    <c:v> $4,117,112 </c:v>
                  </c:pt>
                </c15:dlblRangeCache>
              </c15:datalabelsRange>
            </c:ext>
            <c:ext xmlns:c15="http://schemas.microsoft.com/office/drawing/2012/chart" uri="{02D57815-91ED-43cb-92C2-25804820EDAC}">
              <c15:categoryFilterExceptions/>
            </c:ext>
          </c:extLst>
        </c:ser>
        <c:ser>
          <c:idx val="1"/>
          <c:order val="1"/>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3"/>
              </a:solidFill>
              <a:ln>
                <a:noFill/>
              </a:ln>
              <a:effectLst>
                <a:outerShdw blurRad="254000" sx="102000" sy="102000" algn="ctr" rotWithShape="0">
                  <a:prstClr val="black">
                    <a:alpha val="20000"/>
                  </a:prstClr>
                </a:outerShdw>
              </a:effectLst>
            </c:spPr>
          </c:dPt>
          <c:dPt>
            <c:idx val="2"/>
            <c:bubble3D val="0"/>
            <c:spPr>
              <a:solidFill>
                <a:schemeClr val="accent5"/>
              </a:solidFill>
              <a:ln>
                <a:noFill/>
              </a:ln>
              <a:effectLst>
                <a:outerShdw blurRad="254000" sx="102000" sy="102000" algn="ctr" rotWithShape="0">
                  <a:prstClr val="black">
                    <a:alpha val="20000"/>
                  </a:prstClr>
                </a:outerShdw>
              </a:effectLst>
            </c:spPr>
          </c:dPt>
          <c:dPt>
            <c:idx val="3"/>
            <c:bubble3D val="0"/>
            <c:spPr>
              <a:solidFill>
                <a:schemeClr val="accent1">
                  <a:lumMod val="60000"/>
                </a:schemeClr>
              </a:solidFill>
              <a:ln>
                <a:noFill/>
              </a:ln>
              <a:effectLst>
                <a:outerShdw blurRad="254000" sx="102000" sy="102000" algn="ctr" rotWithShape="0">
                  <a:prstClr val="black">
                    <a:alpha val="20000"/>
                  </a:prstClr>
                </a:outerShdw>
              </a:effectLst>
            </c:spPr>
          </c:dPt>
          <c:dPt>
            <c:idx val="4"/>
            <c:bubble3D val="0"/>
            <c:spPr>
              <a:solidFill>
                <a:schemeClr val="accent3">
                  <a:lumMod val="60000"/>
                </a:schemeClr>
              </a:solidFill>
              <a:ln>
                <a:noFill/>
              </a:ln>
              <a:effectLst>
                <a:outerShdw blurRad="254000" sx="102000" sy="102000" algn="ctr" rotWithShape="0">
                  <a:prstClr val="black">
                    <a:alpha val="20000"/>
                  </a:prstClr>
                </a:outerShdw>
              </a:effectLst>
            </c:spPr>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Sheet1!$A$1:$G$1</c:f>
              <c:strCache>
                <c:ptCount val="5"/>
                <c:pt idx="0">
                  <c:v>Certificated Salaries</c:v>
                </c:pt>
                <c:pt idx="1">
                  <c:v>Classified Salaries</c:v>
                </c:pt>
                <c:pt idx="2">
                  <c:v>Benefits</c:v>
                </c:pt>
                <c:pt idx="3">
                  <c:v>Supplies</c:v>
                </c:pt>
                <c:pt idx="4">
                  <c:v>Services</c:v>
                </c:pt>
              </c:strCache>
            </c:strRef>
          </c:cat>
          <c:val>
            <c:numRef>
              <c:f>Sheet1!$A$3:$G$3</c:f>
              <c:numCache>
                <c:formatCode>0.00%</c:formatCode>
                <c:ptCount val="5"/>
                <c:pt idx="0">
                  <c:v>0.34899999999999998</c:v>
                </c:pt>
                <c:pt idx="1">
                  <c:v>0.21809999999999999</c:v>
                </c:pt>
                <c:pt idx="2">
                  <c:v>0.25856615450874382</c:v>
                </c:pt>
                <c:pt idx="3">
                  <c:v>5.4136137730083751E-2</c:v>
                </c:pt>
                <c:pt idx="4">
                  <c:v>0.12600711900961406</c:v>
                </c:pt>
              </c:numCache>
            </c:numRef>
          </c:val>
          <c:extLst>
            <c:ext xmlns:c15="http://schemas.microsoft.com/office/drawing/2012/chart" uri="{02D57815-91ED-43cb-92C2-25804820EDAC}">
              <c15:categoryFilterExceptions/>
            </c:ext>
          </c:extLst>
        </c:ser>
        <c:dLbls>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72868055044521296"/>
          <c:y val="0.52603363138929671"/>
          <c:w val="0.26197365516226362"/>
          <c:h val="0.25289047555496241"/>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Certificated Salaries</c:v>
                </c:pt>
              </c:strCache>
            </c:strRef>
          </c:tx>
          <c:spPr>
            <a:solidFill>
              <a:schemeClr val="accent1"/>
            </a:solidFill>
            <a:ln>
              <a:noFill/>
            </a:ln>
            <a:effectLst/>
          </c:spPr>
          <c:invertIfNegative val="0"/>
          <c:cat>
            <c:strRef>
              <c:f>Sheet1!$A$2:$A$6</c:f>
              <c:strCache>
                <c:ptCount val="5"/>
                <c:pt idx="0">
                  <c:v>13-14</c:v>
                </c:pt>
                <c:pt idx="1">
                  <c:v>14-15</c:v>
                </c:pt>
                <c:pt idx="2">
                  <c:v>15-16</c:v>
                </c:pt>
                <c:pt idx="3">
                  <c:v>16-17</c:v>
                </c:pt>
                <c:pt idx="4">
                  <c:v>17-18</c:v>
                </c:pt>
              </c:strCache>
            </c:strRef>
          </c:cat>
          <c:val>
            <c:numRef>
              <c:f>Sheet1!$B$2:$B$6</c:f>
              <c:numCache>
                <c:formatCode>_("$"* #,##0_);_("$"* \(#,##0\);_("$"* "-"??_);_(@_)</c:formatCode>
                <c:ptCount val="5"/>
                <c:pt idx="0">
                  <c:v>8583905</c:v>
                </c:pt>
                <c:pt idx="1">
                  <c:v>9176444</c:v>
                </c:pt>
                <c:pt idx="2">
                  <c:v>9535230</c:v>
                </c:pt>
                <c:pt idx="3">
                  <c:v>10354599</c:v>
                </c:pt>
                <c:pt idx="4">
                  <c:v>10800038</c:v>
                </c:pt>
              </c:numCache>
            </c:numRef>
          </c:val>
        </c:ser>
        <c:ser>
          <c:idx val="1"/>
          <c:order val="1"/>
          <c:tx>
            <c:strRef>
              <c:f>Sheet1!$C$1</c:f>
              <c:strCache>
                <c:ptCount val="1"/>
                <c:pt idx="0">
                  <c:v>Classified Salaries</c:v>
                </c:pt>
              </c:strCache>
            </c:strRef>
          </c:tx>
          <c:spPr>
            <a:solidFill>
              <a:schemeClr val="accent2"/>
            </a:solidFill>
            <a:ln>
              <a:noFill/>
            </a:ln>
            <a:effectLst/>
          </c:spPr>
          <c:invertIfNegative val="0"/>
          <c:cat>
            <c:strRef>
              <c:f>Sheet1!$A$2:$A$6</c:f>
              <c:strCache>
                <c:ptCount val="5"/>
                <c:pt idx="0">
                  <c:v>13-14</c:v>
                </c:pt>
                <c:pt idx="1">
                  <c:v>14-15</c:v>
                </c:pt>
                <c:pt idx="2">
                  <c:v>15-16</c:v>
                </c:pt>
                <c:pt idx="3">
                  <c:v>16-17</c:v>
                </c:pt>
                <c:pt idx="4">
                  <c:v>17-18</c:v>
                </c:pt>
              </c:strCache>
            </c:strRef>
          </c:cat>
          <c:val>
            <c:numRef>
              <c:f>Sheet1!$C$2:$C$6</c:f>
              <c:numCache>
                <c:formatCode>_("$"* #,##0_);_("$"* \(#,##0\);_("$"* "-"??_);_(@_)</c:formatCode>
                <c:ptCount val="5"/>
                <c:pt idx="0">
                  <c:v>4678262</c:v>
                </c:pt>
                <c:pt idx="1">
                  <c:v>5074217</c:v>
                </c:pt>
                <c:pt idx="2">
                  <c:v>6153104</c:v>
                </c:pt>
                <c:pt idx="3">
                  <c:v>6471477</c:v>
                </c:pt>
                <c:pt idx="4">
                  <c:v>7404022</c:v>
                </c:pt>
              </c:numCache>
            </c:numRef>
          </c:val>
        </c:ser>
        <c:ser>
          <c:idx val="2"/>
          <c:order val="2"/>
          <c:tx>
            <c:strRef>
              <c:f>Sheet1!$D$1</c:f>
              <c:strCache>
                <c:ptCount val="1"/>
                <c:pt idx="0">
                  <c:v>Benefits</c:v>
                </c:pt>
              </c:strCache>
            </c:strRef>
          </c:tx>
          <c:spPr>
            <a:solidFill>
              <a:schemeClr val="accent3"/>
            </a:solidFill>
            <a:ln>
              <a:noFill/>
            </a:ln>
            <a:effectLst/>
          </c:spPr>
          <c:invertIfNegative val="0"/>
          <c:cat>
            <c:strRef>
              <c:f>Sheet1!$A$2:$A$6</c:f>
              <c:strCache>
                <c:ptCount val="5"/>
                <c:pt idx="0">
                  <c:v>13-14</c:v>
                </c:pt>
                <c:pt idx="1">
                  <c:v>14-15</c:v>
                </c:pt>
                <c:pt idx="2">
                  <c:v>15-16</c:v>
                </c:pt>
                <c:pt idx="3">
                  <c:v>16-17</c:v>
                </c:pt>
                <c:pt idx="4">
                  <c:v>17-18</c:v>
                </c:pt>
              </c:strCache>
            </c:strRef>
          </c:cat>
          <c:val>
            <c:numRef>
              <c:f>Sheet1!$D$2:$D$6</c:f>
              <c:numCache>
                <c:formatCode>_("$"* #,##0_);_("$"* \(#,##0\);_("$"* "-"??_);_(@_)</c:formatCode>
                <c:ptCount val="5"/>
                <c:pt idx="0">
                  <c:v>5722387</c:v>
                </c:pt>
                <c:pt idx="1">
                  <c:v>6117373</c:v>
                </c:pt>
                <c:pt idx="2">
                  <c:v>7088344</c:v>
                </c:pt>
                <c:pt idx="3">
                  <c:v>7486914</c:v>
                </c:pt>
                <c:pt idx="4">
                  <c:v>8448299</c:v>
                </c:pt>
              </c:numCache>
            </c:numRef>
          </c:val>
        </c:ser>
        <c:ser>
          <c:idx val="3"/>
          <c:order val="3"/>
          <c:tx>
            <c:strRef>
              <c:f>Sheet1!$E$1</c:f>
              <c:strCache>
                <c:ptCount val="1"/>
                <c:pt idx="0">
                  <c:v>Supplies</c:v>
                </c:pt>
              </c:strCache>
            </c:strRef>
          </c:tx>
          <c:spPr>
            <a:solidFill>
              <a:schemeClr val="accent4"/>
            </a:solidFill>
            <a:ln>
              <a:noFill/>
            </a:ln>
            <a:effectLst/>
          </c:spPr>
          <c:invertIfNegative val="0"/>
          <c:cat>
            <c:strRef>
              <c:f>Sheet1!$A$2:$A$6</c:f>
              <c:strCache>
                <c:ptCount val="5"/>
                <c:pt idx="0">
                  <c:v>13-14</c:v>
                </c:pt>
                <c:pt idx="1">
                  <c:v>14-15</c:v>
                </c:pt>
                <c:pt idx="2">
                  <c:v>15-16</c:v>
                </c:pt>
                <c:pt idx="3">
                  <c:v>16-17</c:v>
                </c:pt>
                <c:pt idx="4">
                  <c:v>17-18</c:v>
                </c:pt>
              </c:strCache>
            </c:strRef>
          </c:cat>
          <c:val>
            <c:numRef>
              <c:f>Sheet1!$E$2:$E$6</c:f>
              <c:numCache>
                <c:formatCode>_("$"* #,##0_);_("$"* \(#,##0\);_("$"* "-"??_);_(@_)</c:formatCode>
                <c:ptCount val="5"/>
                <c:pt idx="0">
                  <c:v>1515973</c:v>
                </c:pt>
                <c:pt idx="1">
                  <c:v>1636003</c:v>
                </c:pt>
                <c:pt idx="2">
                  <c:v>1638542</c:v>
                </c:pt>
                <c:pt idx="3">
                  <c:v>1602541</c:v>
                </c:pt>
                <c:pt idx="4">
                  <c:v>1768825</c:v>
                </c:pt>
              </c:numCache>
            </c:numRef>
          </c:val>
        </c:ser>
        <c:ser>
          <c:idx val="4"/>
          <c:order val="4"/>
          <c:tx>
            <c:strRef>
              <c:f>Sheet1!$F$1</c:f>
              <c:strCache>
                <c:ptCount val="1"/>
                <c:pt idx="0">
                  <c:v>Services</c:v>
                </c:pt>
              </c:strCache>
            </c:strRef>
          </c:tx>
          <c:spPr>
            <a:solidFill>
              <a:schemeClr val="accent5"/>
            </a:solidFill>
            <a:ln>
              <a:noFill/>
            </a:ln>
            <a:effectLst/>
          </c:spPr>
          <c:invertIfNegative val="0"/>
          <c:cat>
            <c:strRef>
              <c:f>Sheet1!$A$2:$A$6</c:f>
              <c:strCache>
                <c:ptCount val="5"/>
                <c:pt idx="0">
                  <c:v>13-14</c:v>
                </c:pt>
                <c:pt idx="1">
                  <c:v>14-15</c:v>
                </c:pt>
                <c:pt idx="2">
                  <c:v>15-16</c:v>
                </c:pt>
                <c:pt idx="3">
                  <c:v>16-17</c:v>
                </c:pt>
                <c:pt idx="4">
                  <c:v>17-18</c:v>
                </c:pt>
              </c:strCache>
            </c:strRef>
          </c:cat>
          <c:val>
            <c:numRef>
              <c:f>Sheet1!$F$2:$F$6</c:f>
              <c:numCache>
                <c:formatCode>_("$"* #,##0_);_("$"* \(#,##0\);_("$"* "-"??_);_(@_)</c:formatCode>
                <c:ptCount val="5"/>
                <c:pt idx="0">
                  <c:v>2668612</c:v>
                </c:pt>
                <c:pt idx="1">
                  <c:v>3020984</c:v>
                </c:pt>
                <c:pt idx="2">
                  <c:v>3306659</c:v>
                </c:pt>
                <c:pt idx="3">
                  <c:v>3682494</c:v>
                </c:pt>
                <c:pt idx="4">
                  <c:v>4117112</c:v>
                </c:pt>
              </c:numCache>
            </c:numRef>
          </c:val>
        </c:ser>
        <c:ser>
          <c:idx val="5"/>
          <c:order val="5"/>
          <c:tx>
            <c:strRef>
              <c:f>Sheet1!$G$1</c:f>
              <c:strCache>
                <c:ptCount val="1"/>
                <c:pt idx="0">
                  <c:v>Travel/Capital</c:v>
                </c:pt>
              </c:strCache>
            </c:strRef>
          </c:tx>
          <c:spPr>
            <a:solidFill>
              <a:schemeClr val="accent6"/>
            </a:solidFill>
            <a:ln>
              <a:noFill/>
            </a:ln>
            <a:effectLst/>
          </c:spPr>
          <c:invertIfNegative val="0"/>
          <c:cat>
            <c:strRef>
              <c:f>Sheet1!$A$2:$A$6</c:f>
              <c:strCache>
                <c:ptCount val="5"/>
                <c:pt idx="0">
                  <c:v>13-14</c:v>
                </c:pt>
                <c:pt idx="1">
                  <c:v>14-15</c:v>
                </c:pt>
                <c:pt idx="2">
                  <c:v>15-16</c:v>
                </c:pt>
                <c:pt idx="3">
                  <c:v>16-17</c:v>
                </c:pt>
                <c:pt idx="4">
                  <c:v>17-18</c:v>
                </c:pt>
              </c:strCache>
            </c:strRef>
          </c:cat>
          <c:val>
            <c:numRef>
              <c:f>Sheet1!$G$2:$G$6</c:f>
              <c:numCache>
                <c:formatCode>_("$"* #,##0_);_("$"* \(#,##0\);_("$"* "-"??_);_(@_)</c:formatCode>
                <c:ptCount val="5"/>
                <c:pt idx="0">
                  <c:v>57969</c:v>
                </c:pt>
                <c:pt idx="1">
                  <c:v>71850</c:v>
                </c:pt>
                <c:pt idx="2">
                  <c:v>72250</c:v>
                </c:pt>
                <c:pt idx="3">
                  <c:v>72350</c:v>
                </c:pt>
                <c:pt idx="4">
                  <c:v>135530</c:v>
                </c:pt>
              </c:numCache>
            </c:numRef>
          </c:val>
        </c:ser>
        <c:dLbls>
          <c:showLegendKey val="0"/>
          <c:showVal val="0"/>
          <c:showCatName val="0"/>
          <c:showSerName val="0"/>
          <c:showPercent val="0"/>
          <c:showBubbleSize val="0"/>
        </c:dLbls>
        <c:gapWidth val="267"/>
        <c:overlap val="-43"/>
        <c:axId val="168293896"/>
        <c:axId val="168294288"/>
      </c:barChart>
      <c:catAx>
        <c:axId val="16829389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168294288"/>
        <c:crosses val="autoZero"/>
        <c:auto val="1"/>
        <c:lblAlgn val="ctr"/>
        <c:lblOffset val="100"/>
        <c:noMultiLvlLbl val="0"/>
      </c:catAx>
      <c:valAx>
        <c:axId val="168294288"/>
        <c:scaling>
          <c:orientation val="minMax"/>
        </c:scaling>
        <c:delete val="0"/>
        <c:axPos val="l"/>
        <c:majorGridlines>
          <c:spPr>
            <a:ln w="9525" cap="flat" cmpd="sng" algn="ctr">
              <a:solidFill>
                <a:schemeClr val="dk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168293896"/>
        <c:crosses val="autoZero"/>
        <c:crossBetween val="between"/>
      </c:valAx>
      <c:dTable>
        <c:showHorzBorder val="1"/>
        <c:showVertBorder val="1"/>
        <c:showOutline val="1"/>
        <c:showKeys val="1"/>
        <c:spPr>
          <a:noFill/>
          <a:ln w="9525" cap="flat" cmpd="sng" algn="ctr">
            <a:solidFill>
              <a:schemeClr val="dk1">
                <a:lumMod val="15000"/>
                <a:lumOff val="85000"/>
              </a:schemeClr>
            </a:solidFill>
            <a:round/>
          </a:ln>
          <a:effectLst/>
        </c:spPr>
        <c:txPr>
          <a:bodyPr rot="0" spcFirstLastPara="1" vertOverflow="ellipsis" vert="horz" wrap="square" anchor="ctr" anchorCtr="1"/>
          <a:lstStyle/>
          <a:p>
            <a:pPr rtl="0">
              <a:defRPr sz="1064" b="0" i="0" u="none" strike="noStrike" kern="1200" baseline="0">
                <a:solidFill>
                  <a:schemeClr val="dk1">
                    <a:lumMod val="65000"/>
                    <a:lumOff val="35000"/>
                  </a:schemeClr>
                </a:solidFill>
                <a:latin typeface="+mn-lt"/>
                <a:ea typeface="+mn-ea"/>
                <a:cs typeface="+mn-cs"/>
              </a:defRPr>
            </a:pPr>
            <a:endParaRPr lang="en-US"/>
          </a:p>
        </c:txPr>
      </c:dTable>
      <c:spPr>
        <a:pattFill prst="ltDnDiag">
          <a:fgClr>
            <a:schemeClr val="dk1">
              <a:lumMod val="15000"/>
              <a:lumOff val="85000"/>
            </a:schemeClr>
          </a:fgClr>
          <a:bgClr>
            <a:schemeClr val="lt1"/>
          </a:bgClr>
        </a:patt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Revenues</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17-18</c:v>
                </c:pt>
                <c:pt idx="1">
                  <c:v>16-17</c:v>
                </c:pt>
                <c:pt idx="2">
                  <c:v>15-16</c:v>
                </c:pt>
                <c:pt idx="3">
                  <c:v>14-15</c:v>
                </c:pt>
              </c:strCache>
            </c:strRef>
          </c:cat>
          <c:val>
            <c:numRef>
              <c:f>Sheet1!$B$2:$B$5</c:f>
              <c:numCache>
                <c:formatCode>_("$"* #,##0_);_("$"* \(#,##0\);_("$"* "-"??_);_(@_)</c:formatCode>
                <c:ptCount val="4"/>
                <c:pt idx="0">
                  <c:v>3970000</c:v>
                </c:pt>
                <c:pt idx="1">
                  <c:v>3600000</c:v>
                </c:pt>
                <c:pt idx="2">
                  <c:v>3558266</c:v>
                </c:pt>
                <c:pt idx="3">
                  <c:v>3365475</c:v>
                </c:pt>
              </c:numCache>
            </c:numRef>
          </c:val>
        </c:ser>
        <c:ser>
          <c:idx val="1"/>
          <c:order val="1"/>
          <c:tx>
            <c:strRef>
              <c:f>Sheet1!$C$1</c:f>
              <c:strCache>
                <c:ptCount val="1"/>
                <c:pt idx="0">
                  <c:v>Expenditures</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17-18</c:v>
                </c:pt>
                <c:pt idx="1">
                  <c:v>16-17</c:v>
                </c:pt>
                <c:pt idx="2">
                  <c:v>15-16</c:v>
                </c:pt>
                <c:pt idx="3">
                  <c:v>14-15</c:v>
                </c:pt>
              </c:strCache>
            </c:strRef>
          </c:cat>
          <c:val>
            <c:numRef>
              <c:f>Sheet1!$C$2:$C$5</c:f>
              <c:numCache>
                <c:formatCode>_("$"* #,##0_);_("$"* \(#,##0\);_("$"* "-"??_);_(@_)</c:formatCode>
                <c:ptCount val="4"/>
                <c:pt idx="0">
                  <c:v>4484602</c:v>
                </c:pt>
                <c:pt idx="1">
                  <c:v>3776500</c:v>
                </c:pt>
                <c:pt idx="2">
                  <c:v>3774435</c:v>
                </c:pt>
                <c:pt idx="3">
                  <c:v>3460753</c:v>
                </c:pt>
              </c:numCache>
            </c:numRef>
          </c:val>
        </c:ser>
        <c:dLbls>
          <c:dLblPos val="inEnd"/>
          <c:showLegendKey val="0"/>
          <c:showVal val="1"/>
          <c:showCatName val="0"/>
          <c:showSerName val="0"/>
          <c:showPercent val="0"/>
          <c:showBubbleSize val="0"/>
        </c:dLbls>
        <c:gapWidth val="65"/>
        <c:axId val="168295464"/>
        <c:axId val="168385256"/>
      </c:barChart>
      <c:catAx>
        <c:axId val="168295464"/>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68385256"/>
        <c:crosses val="autoZero"/>
        <c:auto val="1"/>
        <c:lblAlgn val="ctr"/>
        <c:lblOffset val="100"/>
        <c:noMultiLvlLbl val="0"/>
      </c:catAx>
      <c:valAx>
        <c:axId val="168385256"/>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16829546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Revenues</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16-17</c:v>
                </c:pt>
                <c:pt idx="1">
                  <c:v>16-17</c:v>
                </c:pt>
                <c:pt idx="2">
                  <c:v>15-16</c:v>
                </c:pt>
                <c:pt idx="3">
                  <c:v>14-15</c:v>
                </c:pt>
              </c:strCache>
            </c:strRef>
          </c:cat>
          <c:val>
            <c:numRef>
              <c:f>Sheet1!$B$2:$B$5</c:f>
              <c:numCache>
                <c:formatCode>_("$"* #,##0_);_("$"* \(#,##0\);_("$"* "-"??_);_(@_)</c:formatCode>
                <c:ptCount val="4"/>
                <c:pt idx="0">
                  <c:v>859666</c:v>
                </c:pt>
                <c:pt idx="1">
                  <c:v>826387</c:v>
                </c:pt>
                <c:pt idx="2">
                  <c:v>774545</c:v>
                </c:pt>
                <c:pt idx="3">
                  <c:v>713406</c:v>
                </c:pt>
              </c:numCache>
            </c:numRef>
          </c:val>
        </c:ser>
        <c:ser>
          <c:idx val="1"/>
          <c:order val="1"/>
          <c:tx>
            <c:strRef>
              <c:f>Sheet1!$C$1</c:f>
              <c:strCache>
                <c:ptCount val="1"/>
                <c:pt idx="0">
                  <c:v>Expenditures</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16-17</c:v>
                </c:pt>
                <c:pt idx="1">
                  <c:v>16-17</c:v>
                </c:pt>
                <c:pt idx="2">
                  <c:v>15-16</c:v>
                </c:pt>
                <c:pt idx="3">
                  <c:v>14-15</c:v>
                </c:pt>
              </c:strCache>
            </c:strRef>
          </c:cat>
          <c:val>
            <c:numRef>
              <c:f>Sheet1!$C$2:$C$5</c:f>
              <c:numCache>
                <c:formatCode>_("$"* #,##0_);_("$"* \(#,##0\);_("$"* "-"??_);_(@_)</c:formatCode>
                <c:ptCount val="4"/>
                <c:pt idx="0">
                  <c:v>995408</c:v>
                </c:pt>
                <c:pt idx="1">
                  <c:v>947350</c:v>
                </c:pt>
                <c:pt idx="2">
                  <c:v>898944</c:v>
                </c:pt>
                <c:pt idx="3">
                  <c:v>753896</c:v>
                </c:pt>
              </c:numCache>
            </c:numRef>
          </c:val>
        </c:ser>
        <c:dLbls>
          <c:dLblPos val="inEnd"/>
          <c:showLegendKey val="0"/>
          <c:showVal val="1"/>
          <c:showCatName val="0"/>
          <c:showSerName val="0"/>
          <c:showPercent val="0"/>
          <c:showBubbleSize val="0"/>
        </c:dLbls>
        <c:gapWidth val="65"/>
        <c:axId val="168386040"/>
        <c:axId val="168386432"/>
      </c:barChart>
      <c:catAx>
        <c:axId val="168386040"/>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68386432"/>
        <c:crosses val="autoZero"/>
        <c:auto val="1"/>
        <c:lblAlgn val="ctr"/>
        <c:lblOffset val="100"/>
        <c:noMultiLvlLbl val="0"/>
      </c:catAx>
      <c:valAx>
        <c:axId val="168386432"/>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16838604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smtClean="0"/>
              <a:t>ENROLLMENT HISTORY</a:t>
            </a:r>
          </a:p>
        </c:rich>
      </c:tx>
      <c:layout/>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Sheet1!$A$2</c:f>
              <c:strCache>
                <c:ptCount val="1"/>
                <c:pt idx="0">
                  <c:v>BUDGETED</c:v>
                </c:pt>
              </c:strCache>
            </c:strRef>
          </c:tx>
          <c:spPr>
            <a:solidFill>
              <a:schemeClr val="accent1"/>
            </a:solidFill>
            <a:ln>
              <a:noFill/>
            </a:ln>
            <a:effectLst/>
          </c:spPr>
          <c:invertIfNegative val="0"/>
          <c:cat>
            <c:strRef>
              <c:f>Sheet1!$B$1:$H$1</c:f>
              <c:strCache>
                <c:ptCount val="7"/>
                <c:pt idx="0">
                  <c:v>11-12</c:v>
                </c:pt>
                <c:pt idx="1">
                  <c:v>12-13</c:v>
                </c:pt>
                <c:pt idx="2">
                  <c:v>13-14</c:v>
                </c:pt>
                <c:pt idx="3">
                  <c:v>14-15</c:v>
                </c:pt>
                <c:pt idx="4">
                  <c:v>15-16</c:v>
                </c:pt>
                <c:pt idx="5">
                  <c:v>16-17</c:v>
                </c:pt>
                <c:pt idx="6">
                  <c:v>17-18</c:v>
                </c:pt>
              </c:strCache>
            </c:strRef>
          </c:cat>
          <c:val>
            <c:numRef>
              <c:f>Sheet1!$B$2:$H$2</c:f>
              <c:numCache>
                <c:formatCode>_(* #,##0_);_(* \(#,##0\);_(* "-"??_);_(@_)</c:formatCode>
                <c:ptCount val="7"/>
                <c:pt idx="0">
                  <c:v>2011.5</c:v>
                </c:pt>
                <c:pt idx="1">
                  <c:v>2044</c:v>
                </c:pt>
                <c:pt idx="2">
                  <c:v>2160</c:v>
                </c:pt>
                <c:pt idx="3">
                  <c:v>2184</c:v>
                </c:pt>
                <c:pt idx="4">
                  <c:v>2175</c:v>
                </c:pt>
                <c:pt idx="5">
                  <c:v>2273</c:v>
                </c:pt>
                <c:pt idx="6">
                  <c:v>2322</c:v>
                </c:pt>
              </c:numCache>
            </c:numRef>
          </c:val>
        </c:ser>
        <c:ser>
          <c:idx val="1"/>
          <c:order val="1"/>
          <c:tx>
            <c:strRef>
              <c:f>Sheet1!$A$3</c:f>
              <c:strCache>
                <c:ptCount val="1"/>
                <c:pt idx="0">
                  <c:v>ACTUAL</c:v>
                </c:pt>
              </c:strCache>
            </c:strRef>
          </c:tx>
          <c:spPr>
            <a:solidFill>
              <a:schemeClr val="accent2"/>
            </a:solidFill>
            <a:ln>
              <a:noFill/>
            </a:ln>
            <a:effectLst/>
          </c:spPr>
          <c:invertIfNegative val="0"/>
          <c:cat>
            <c:strRef>
              <c:f>Sheet1!$B$1:$H$1</c:f>
              <c:strCache>
                <c:ptCount val="7"/>
                <c:pt idx="0">
                  <c:v>11-12</c:v>
                </c:pt>
                <c:pt idx="1">
                  <c:v>12-13</c:v>
                </c:pt>
                <c:pt idx="2">
                  <c:v>13-14</c:v>
                </c:pt>
                <c:pt idx="3">
                  <c:v>14-15</c:v>
                </c:pt>
                <c:pt idx="4">
                  <c:v>15-16</c:v>
                </c:pt>
                <c:pt idx="5">
                  <c:v>16-17</c:v>
                </c:pt>
                <c:pt idx="6">
                  <c:v>17-18</c:v>
                </c:pt>
              </c:strCache>
            </c:strRef>
          </c:cat>
          <c:val>
            <c:numRef>
              <c:f>Sheet1!$B$3:$H$3</c:f>
              <c:numCache>
                <c:formatCode>_(* #,##0_);_(* \(#,##0\);_(* "-"??_);_(@_)</c:formatCode>
                <c:ptCount val="7"/>
                <c:pt idx="0">
                  <c:v>2051.9499999999998</c:v>
                </c:pt>
                <c:pt idx="1">
                  <c:v>2087.2399999999998</c:v>
                </c:pt>
                <c:pt idx="2">
                  <c:v>2232.48</c:v>
                </c:pt>
                <c:pt idx="3">
                  <c:v>2211.58</c:v>
                </c:pt>
                <c:pt idx="4">
                  <c:v>2279.38</c:v>
                </c:pt>
                <c:pt idx="5">
                  <c:v>2317</c:v>
                </c:pt>
              </c:numCache>
            </c:numRef>
          </c:val>
        </c:ser>
        <c:dLbls>
          <c:showLegendKey val="0"/>
          <c:showVal val="0"/>
          <c:showCatName val="0"/>
          <c:showSerName val="0"/>
          <c:showPercent val="0"/>
          <c:showBubbleSize val="0"/>
        </c:dLbls>
        <c:gapWidth val="267"/>
        <c:overlap val="-43"/>
        <c:axId val="59300888"/>
        <c:axId val="103328648"/>
      </c:barChart>
      <c:catAx>
        <c:axId val="5930088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103328648"/>
        <c:crosses val="autoZero"/>
        <c:auto val="1"/>
        <c:lblAlgn val="ctr"/>
        <c:lblOffset val="100"/>
        <c:noMultiLvlLbl val="0"/>
      </c:catAx>
      <c:valAx>
        <c:axId val="103328648"/>
        <c:scaling>
          <c:orientation val="minMax"/>
        </c:scaling>
        <c:delete val="0"/>
        <c:axPos val="l"/>
        <c:majorGridlines>
          <c:spPr>
            <a:ln w="9525" cap="flat" cmpd="sng" algn="ctr">
              <a:solidFill>
                <a:schemeClr val="dk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59300888"/>
        <c:crosses val="autoZero"/>
        <c:crossBetween val="between"/>
      </c:valAx>
      <c:spPr>
        <a:pattFill prst="ltDnDiag">
          <a:fgClr>
            <a:schemeClr val="dk1">
              <a:lumMod val="15000"/>
              <a:lumOff val="85000"/>
            </a:schemeClr>
          </a:fgClr>
          <a:bgClr>
            <a:schemeClr val="lt1"/>
          </a:bgClr>
        </a:pattFill>
        <a:ln>
          <a:noFill/>
        </a:ln>
        <a:effectLst/>
      </c:spPr>
    </c:plotArea>
    <c:legend>
      <c:legendPos val="t"/>
      <c:layout>
        <c:manualLayout>
          <c:xMode val="edge"/>
          <c:yMode val="edge"/>
          <c:x val="0.39264184266686292"/>
          <c:y val="0.10782485875706214"/>
          <c:w val="0.21471631466627419"/>
          <c:h val="9.5775835223986847E-2"/>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drawings/drawing1.xml><?xml version="1.0" encoding="utf-8"?>
<c:userShapes xmlns:c="http://schemas.openxmlformats.org/drawingml/2006/chart">
  <cdr:relSizeAnchor xmlns:cdr="http://schemas.openxmlformats.org/drawingml/2006/chartDrawing">
    <cdr:from>
      <cdr:x>0.75701</cdr:x>
      <cdr:y>0.79661</cdr:y>
    </cdr:from>
    <cdr:to>
      <cdr:x>0.94393</cdr:x>
      <cdr:y>0.88136</cdr:y>
    </cdr:to>
    <cdr:sp macro="" textlink="">
      <cdr:nvSpPr>
        <cdr:cNvPr id="2" name="TextBox 1"/>
        <cdr:cNvSpPr txBox="1"/>
      </cdr:nvSpPr>
      <cdr:spPr>
        <a:xfrm xmlns:a="http://schemas.openxmlformats.org/drawingml/2006/main">
          <a:off x="6172200" y="3581400"/>
          <a:ext cx="1524000"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0.72897</cdr:x>
      <cdr:y>0.79661</cdr:y>
    </cdr:from>
    <cdr:to>
      <cdr:x>0.95327</cdr:x>
      <cdr:y>0.91525</cdr:y>
    </cdr:to>
    <cdr:sp macro="" textlink="">
      <cdr:nvSpPr>
        <cdr:cNvPr id="3" name="TextBox 2"/>
        <cdr:cNvSpPr txBox="1"/>
      </cdr:nvSpPr>
      <cdr:spPr>
        <a:xfrm xmlns:a="http://schemas.openxmlformats.org/drawingml/2006/main">
          <a:off x="5943600" y="3581400"/>
          <a:ext cx="1828800" cy="533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0.76471</cdr:x>
      <cdr:y>0.14894</cdr:y>
    </cdr:from>
    <cdr:to>
      <cdr:x>1</cdr:x>
      <cdr:y>0.21277</cdr:y>
    </cdr:to>
    <cdr:sp macro="" textlink="">
      <cdr:nvSpPr>
        <cdr:cNvPr id="2" name="TextBox 1"/>
        <cdr:cNvSpPr txBox="1"/>
      </cdr:nvSpPr>
      <cdr:spPr>
        <a:xfrm xmlns:a="http://schemas.openxmlformats.org/drawingml/2006/main">
          <a:off x="2971800" y="533400"/>
          <a:ext cx="91440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30" y="0"/>
            <a:ext cx="2972421" cy="465138"/>
          </a:xfrm>
          <a:prstGeom prst="rect">
            <a:avLst/>
          </a:prstGeom>
        </p:spPr>
        <p:txBody>
          <a:bodyPr vert="horz" lIns="91440" tIns="45720" rIns="91440" bIns="45720" rtlCol="0"/>
          <a:lstStyle>
            <a:lvl1pPr algn="r">
              <a:defRPr sz="1200"/>
            </a:lvl1pPr>
          </a:lstStyle>
          <a:p>
            <a:fld id="{D64E2401-7F29-4645-8E4E-D90ACACA5CD5}" type="datetimeFigureOut">
              <a:rPr lang="en-US" smtClean="0"/>
              <a:t>8/10/2017</a:t>
            </a:fld>
            <a:endParaRPr lang="en-US"/>
          </a:p>
        </p:txBody>
      </p:sp>
      <p:sp>
        <p:nvSpPr>
          <p:cNvPr id="4" name="Footer Placeholder 3"/>
          <p:cNvSpPr>
            <a:spLocks noGrp="1"/>
          </p:cNvSpPr>
          <p:nvPr>
            <p:ph type="ftr" sz="quarter" idx="2"/>
          </p:nvPr>
        </p:nvSpPr>
        <p:spPr>
          <a:xfrm>
            <a:off x="3"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30" y="8829675"/>
            <a:ext cx="2972421" cy="465138"/>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4820"/>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1"/>
            <a:ext cx="2971800" cy="464820"/>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8/10/2017</a:t>
            </a:fld>
            <a:endParaRPr lang="en-US"/>
          </a:p>
        </p:txBody>
      </p:sp>
      <p:sp>
        <p:nvSpPr>
          <p:cNvPr id="4" name="Slide Image Placeholder 3"/>
          <p:cNvSpPr>
            <a:spLocks noGrp="1" noRot="1" noChangeAspect="1"/>
          </p:cNvSpPr>
          <p:nvPr>
            <p:ph type="sldImg" idx="2"/>
          </p:nvPr>
        </p:nvSpPr>
        <p:spPr>
          <a:xfrm>
            <a:off x="1104900" y="696913"/>
            <a:ext cx="4648200" cy="3487737"/>
          </a:xfrm>
          <a:prstGeom prst="rect">
            <a:avLst/>
          </a:prstGeom>
          <a:noFill/>
          <a:ln w="12700">
            <a:solidFill>
              <a:prstClr val="black"/>
            </a:solidFill>
          </a:ln>
        </p:spPr>
        <p:txBody>
          <a:bodyPr vert="horz" lIns="93744" tIns="46872" rIns="93744" bIns="46872" rtlCol="0" anchor="ctr"/>
          <a:lstStyle/>
          <a:p>
            <a:pPr lvl="0"/>
            <a:endParaRPr lang="en-US" noProof="0" smtClean="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3744" tIns="46872" rIns="93744" bIns="4687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69704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622F42-8273-46A1-9368-9530C6C2A49B}"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1933404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15942040-786F-48B9-85DF-2F38A900C966}" type="datetimeFigureOut">
              <a:rPr lang="en-US" smtClean="0"/>
              <a:pPr>
                <a:defRPr/>
              </a:pPr>
              <a:t>8/10/2017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8/10/2017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15942040-786F-48B9-85DF-2F38A900C966}" type="datetimeFigureOut">
              <a:rPr lang="en-US" smtClean="0"/>
              <a:pPr>
                <a:defRPr/>
              </a:pPr>
              <a:t>8/10/2017</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8/10/2017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15942040-786F-48B9-85DF-2F38A900C966}" type="datetimeFigureOut">
              <a:rPr lang="en-US" smtClean="0"/>
              <a:pPr>
                <a:defRPr/>
              </a:pPr>
              <a:t>8/10/2017</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15942040-786F-48B9-85DF-2F38A900C966}" type="datetimeFigureOut">
              <a:rPr lang="en-US" smtClean="0"/>
              <a:pPr>
                <a:defRPr/>
              </a:pPr>
              <a:t>8/10/2017</a:t>
            </a:fld>
            <a:endParaRPr lang="en-US"/>
          </a:p>
        </p:txBody>
      </p:sp>
      <p:sp>
        <p:nvSpPr>
          <p:cNvPr id="10" name="Slide Number Placeholder 9"/>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15942040-786F-48B9-85DF-2F38A900C966}" type="datetimeFigureOut">
              <a:rPr lang="en-US" smtClean="0"/>
              <a:pPr>
                <a:defRPr/>
              </a:pPr>
              <a:t>8/10/2017</a:t>
            </a:fld>
            <a:endParaRPr lang="en-US"/>
          </a:p>
        </p:txBody>
      </p:sp>
      <p:sp>
        <p:nvSpPr>
          <p:cNvPr id="12" name="Slide Number Placeholder 11"/>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8/10/2017</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8/10/2017</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8/10/2017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15942040-786F-48B9-85DF-2F38A900C966}" type="datetimeFigureOut">
              <a:rPr lang="en-US" smtClean="0"/>
              <a:pPr>
                <a:defRPr/>
              </a:pPr>
              <a:t>8/10/2017</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15942040-786F-48B9-85DF-2F38A900C966}" type="datetimeFigureOut">
              <a:rPr lang="en-US" smtClean="0"/>
              <a:pPr>
                <a:defRPr/>
              </a:pPr>
              <a:t>8/10/2017</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83AB3C6-BE4E-44BD-AA93-F10D57E4A54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a:bodyPr>
          <a:lstStyle/>
          <a:p>
            <a:r>
              <a:rPr lang="en-US" dirty="0" smtClean="0"/>
              <a:t>WOODLAND School District</a:t>
            </a:r>
            <a:br>
              <a:rPr lang="en-US" dirty="0" smtClean="0"/>
            </a:br>
            <a:r>
              <a:rPr lang="en-US" dirty="0" smtClean="0"/>
              <a:t>2017-2018 BUDGET Summary</a:t>
            </a:r>
          </a:p>
        </p:txBody>
      </p:sp>
      <p:sp>
        <p:nvSpPr>
          <p:cNvPr id="3" name="Subtitle 2"/>
          <p:cNvSpPr>
            <a:spLocks noGrp="1"/>
          </p:cNvSpPr>
          <p:nvPr>
            <p:ph type="subTitle" idx="1"/>
          </p:nvPr>
        </p:nvSpPr>
        <p:spPr>
          <a:xfrm>
            <a:off x="2590800" y="3733800"/>
            <a:ext cx="6400800" cy="1752600"/>
          </a:xfrm>
        </p:spPr>
        <p:txBody>
          <a:bodyPr rtlCol="0">
            <a:normAutofit/>
          </a:bodyPr>
          <a:lstStyle/>
          <a:p>
            <a:pPr fontAlgn="auto">
              <a:spcAft>
                <a:spcPts val="0"/>
              </a:spcAft>
              <a:buFont typeface="Arial" pitchFamily="34" charset="0"/>
              <a:buNone/>
              <a:defRPr/>
            </a:pPr>
            <a:r>
              <a:rPr lang="en-US" dirty="0" smtClean="0"/>
              <a:t>Presented by:</a:t>
            </a:r>
          </a:p>
          <a:p>
            <a:pPr fontAlgn="auto">
              <a:spcAft>
                <a:spcPts val="0"/>
              </a:spcAft>
              <a:buFont typeface="Arial" pitchFamily="34" charset="0"/>
              <a:buNone/>
              <a:defRPr/>
            </a:pPr>
            <a:r>
              <a:rPr lang="en-US" dirty="0" smtClean="0"/>
              <a:t>Stacy Brown</a:t>
            </a:r>
          </a:p>
          <a:p>
            <a:pPr fontAlgn="auto">
              <a:spcAft>
                <a:spcPts val="0"/>
              </a:spcAft>
              <a:buFont typeface="Arial" pitchFamily="34" charset="0"/>
              <a:buNone/>
              <a:defRPr/>
            </a:pPr>
            <a:r>
              <a:rPr lang="en-US" dirty="0" smtClean="0"/>
              <a:t>Executive Director of Business Services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Transportation &amp; Food Service </a:t>
            </a:r>
            <a:endParaRPr lang="en-US" dirty="0"/>
          </a:p>
        </p:txBody>
      </p:sp>
      <p:sp>
        <p:nvSpPr>
          <p:cNvPr id="5" name="Text Placeholder 4"/>
          <p:cNvSpPr>
            <a:spLocks noGrp="1"/>
          </p:cNvSpPr>
          <p:nvPr>
            <p:ph type="body" sz="quarter" idx="1"/>
          </p:nvPr>
        </p:nvSpPr>
        <p:spPr>
          <a:xfrm>
            <a:off x="381000" y="1676400"/>
            <a:ext cx="4040188" cy="487362"/>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Transportation Revenues/Expend</a:t>
            </a:r>
            <a:endParaRPr lang="en-US" dirty="0"/>
          </a:p>
        </p:txBody>
      </p:sp>
      <p:sp>
        <p:nvSpPr>
          <p:cNvPr id="7" name="Text Placeholder 6"/>
          <p:cNvSpPr>
            <a:spLocks noGrp="1"/>
          </p:cNvSpPr>
          <p:nvPr>
            <p:ph type="body" sz="quarter" idx="3"/>
          </p:nvPr>
        </p:nvSpPr>
        <p:spPr>
          <a:xfrm>
            <a:off x="4800600" y="1676400"/>
            <a:ext cx="3886200" cy="487680"/>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Food Service Revenues/Expend</a:t>
            </a:r>
            <a:endParaRPr lang="en-US" dirty="0">
              <a:solidFill>
                <a:schemeClr val="bg1"/>
              </a:solidFill>
            </a:endParaRPr>
          </a:p>
        </p:txBody>
      </p:sp>
      <p:graphicFrame>
        <p:nvGraphicFramePr>
          <p:cNvPr id="11" name="Content Placeholder 10"/>
          <p:cNvGraphicFramePr>
            <a:graphicFrameLocks noGrp="1"/>
          </p:cNvGraphicFramePr>
          <p:nvPr>
            <p:ph sz="quarter" idx="2"/>
            <p:extLst>
              <p:ext uri="{D42A27DB-BD31-4B8C-83A1-F6EECF244321}">
                <p14:modId xmlns:p14="http://schemas.microsoft.com/office/powerpoint/2010/main" val="4049678260"/>
              </p:ext>
            </p:extLst>
          </p:nvPr>
        </p:nvGraphicFramePr>
        <p:xfrm>
          <a:off x="609600" y="2438400"/>
          <a:ext cx="3886200" cy="3581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ontent Placeholder 15"/>
          <p:cNvGraphicFramePr>
            <a:graphicFrameLocks noGrp="1"/>
          </p:cNvGraphicFramePr>
          <p:nvPr>
            <p:ph sz="quarter" idx="4"/>
            <p:extLst>
              <p:ext uri="{D42A27DB-BD31-4B8C-83A1-F6EECF244321}">
                <p14:modId xmlns:p14="http://schemas.microsoft.com/office/powerpoint/2010/main" val="2037989034"/>
              </p:ext>
            </p:extLst>
          </p:nvPr>
        </p:nvGraphicFramePr>
        <p:xfrm>
          <a:off x="4800600" y="2438400"/>
          <a:ext cx="3886200" cy="3581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7"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and After School Care</a:t>
            </a:r>
            <a:endParaRPr lang="en-US" dirty="0"/>
          </a:p>
        </p:txBody>
      </p:sp>
      <p:sp>
        <p:nvSpPr>
          <p:cNvPr id="7" name="Content Placeholder 6"/>
          <p:cNvSpPr>
            <a:spLocks noGrp="1"/>
          </p:cNvSpPr>
          <p:nvPr>
            <p:ph sz="quarter" idx="1"/>
          </p:nvPr>
        </p:nvSpPr>
        <p:spPr>
          <a:xfrm>
            <a:off x="685800" y="1676400"/>
            <a:ext cx="8077200" cy="4648200"/>
          </a:xfrm>
        </p:spPr>
        <p:txBody>
          <a:bodyPr>
            <a:normAutofit/>
          </a:bodyPr>
          <a:lstStyle/>
          <a:p>
            <a:r>
              <a:rPr lang="en-US" dirty="0" smtClean="0"/>
              <a:t>The WCC and YCC programs add opportunities for parents and students in a small community without many daycare options for families</a:t>
            </a:r>
          </a:p>
          <a:p>
            <a:r>
              <a:rPr lang="en-US" dirty="0" smtClean="0"/>
              <a:t>Programs served about 110 families throughout the year and also provided summer care</a:t>
            </a:r>
          </a:p>
          <a:p>
            <a:r>
              <a:rPr lang="en-US" dirty="0" smtClean="0"/>
              <a:t>WCC program is licensed by the state and able to provide options for low income families</a:t>
            </a:r>
          </a:p>
          <a:p>
            <a:r>
              <a:rPr lang="en-US" dirty="0" smtClean="0"/>
              <a:t>Daycare programs are budgeted to run at a loss of $2,103 for 17-18.</a:t>
            </a:r>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Enrollment History – Budget to Actual</a:t>
            </a:r>
            <a:endParaRPr lang="en-US" dirty="0"/>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2703845139"/>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Certificated Staff</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48607800"/>
              </p:ext>
            </p:extLst>
          </p:nvPr>
        </p:nvGraphicFramePr>
        <p:xfrm>
          <a:off x="612648" y="2133594"/>
          <a:ext cx="7997952" cy="3838587"/>
        </p:xfrm>
        <a:graphic>
          <a:graphicData uri="http://schemas.openxmlformats.org/drawingml/2006/table">
            <a:tbl>
              <a:tblPr>
                <a:tableStyleId>{5C22544A-7EE6-4342-B048-85BDC9FD1C3A}</a:tableStyleId>
              </a:tblPr>
              <a:tblGrid>
                <a:gridCol w="1520952"/>
                <a:gridCol w="1066800"/>
                <a:gridCol w="1295400"/>
                <a:gridCol w="1371600"/>
                <a:gridCol w="2743200"/>
              </a:tblGrid>
              <a:tr h="217170">
                <a:tc>
                  <a:txBody>
                    <a:bodyPr/>
                    <a:lstStyle/>
                    <a:p>
                      <a:pPr algn="ctr" fontAlgn="b"/>
                      <a:r>
                        <a:rPr lang="en-US" sz="1400" b="1" u="none" strike="noStrike" baseline="0" dirty="0">
                          <a:effectLst/>
                        </a:rPr>
                        <a:t>PROGRAM</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baseline="0" dirty="0" smtClean="0">
                          <a:effectLst/>
                        </a:rPr>
                        <a:t>16-17</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baseline="0" dirty="0" smtClean="0">
                          <a:effectLst/>
                        </a:rPr>
                        <a:t>17-18</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baseline="0" dirty="0">
                          <a:effectLst/>
                        </a:rPr>
                        <a:t>DIFFERENCE</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US" sz="1400" b="1" u="none" strike="noStrike" baseline="0" dirty="0">
                          <a:effectLst/>
                        </a:rPr>
                        <a:t>Explanation</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r>
              <a:tr h="217170">
                <a:tc>
                  <a:txBody>
                    <a:bodyPr/>
                    <a:lstStyle/>
                    <a:p>
                      <a:pPr algn="l" fontAlgn="b"/>
                      <a:r>
                        <a:rPr lang="en-US" sz="1400" u="none" strike="noStrike" baseline="0" dirty="0">
                          <a:effectLst/>
                        </a:rPr>
                        <a:t>BASIC ED</a:t>
                      </a:r>
                      <a:endParaRPr lang="en-US" sz="1400" b="0" i="0" u="none" strike="noStrike" baseline="0" dirty="0">
                        <a:effectLst/>
                        <a:latin typeface="Geneva"/>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400" b="1" u="none" strike="noStrike" baseline="0" dirty="0">
                          <a:effectLst/>
                        </a:rPr>
                        <a:t>        </a:t>
                      </a:r>
                      <a:r>
                        <a:rPr lang="en-US" sz="1400" b="1" u="none" strike="noStrike" baseline="0" dirty="0" smtClean="0">
                          <a:effectLst/>
                        </a:rPr>
                        <a:t>117.99 </a:t>
                      </a:r>
                      <a:endParaRPr lang="en-US" sz="1400" b="1" i="0" u="none" strike="noStrike" baseline="0" dirty="0">
                        <a:effectLst/>
                        <a:latin typeface="Geneva"/>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400" b="1" u="none" strike="noStrike" baseline="0" dirty="0">
                          <a:effectLst/>
                        </a:rPr>
                        <a:t>             117.99 </a:t>
                      </a:r>
                      <a:endParaRPr lang="en-US" sz="1400" b="1" i="0" u="none" strike="noStrike" baseline="0" dirty="0">
                        <a:effectLst/>
                        <a:latin typeface="Geneva"/>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400" b="1" u="none" strike="noStrike" baseline="0" dirty="0">
                          <a:effectLst/>
                        </a:rPr>
                        <a:t>                 </a:t>
                      </a:r>
                      <a:r>
                        <a:rPr lang="en-US" sz="1400" b="1" u="none" strike="noStrike" baseline="0" dirty="0" smtClean="0">
                          <a:effectLst/>
                        </a:rPr>
                        <a:t>3.81 </a:t>
                      </a:r>
                      <a:endParaRPr lang="en-US" sz="1400" b="1" i="0" u="none" strike="noStrike" baseline="0" dirty="0">
                        <a:effectLst/>
                        <a:latin typeface="Geneva"/>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200" u="none" strike="noStrike" baseline="0" dirty="0">
                          <a:effectLst/>
                        </a:rPr>
                        <a:t> </a:t>
                      </a:r>
                      <a:endParaRPr lang="en-US" sz="1200" b="0" i="0" u="none" strike="noStrike" baseline="0" dirty="0">
                        <a:effectLst/>
                        <a:latin typeface="Geneva"/>
                      </a:endParaRPr>
                    </a:p>
                  </a:txBody>
                  <a:tcPr marL="9525" marR="9525" marT="9525" marB="0" anchor="b">
                    <a:lnT w="12700" cap="flat" cmpd="sng" algn="ctr">
                      <a:solidFill>
                        <a:schemeClr val="tx1"/>
                      </a:solidFill>
                      <a:prstDash val="solid"/>
                      <a:round/>
                      <a:headEnd type="none" w="med" len="med"/>
                      <a:tailEnd type="none" w="med" len="med"/>
                    </a:lnT>
                  </a:tcPr>
                </a:tc>
              </a:tr>
              <a:tr h="217170">
                <a:tc>
                  <a:txBody>
                    <a:bodyPr/>
                    <a:lstStyle/>
                    <a:p>
                      <a:pPr algn="l" fontAlgn="b"/>
                      <a:r>
                        <a:rPr lang="en-US" sz="1400" i="1" u="none" strike="noStrike" baseline="0" dirty="0">
                          <a:effectLst/>
                        </a:rPr>
                        <a:t>          </a:t>
                      </a:r>
                      <a:r>
                        <a:rPr lang="en-US" sz="1400" i="1" u="none" strike="noStrike" baseline="0" dirty="0" smtClean="0">
                          <a:effectLst/>
                        </a:rPr>
                        <a:t>ADMIN</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6.85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  7.05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0.20 </a:t>
                      </a:r>
                      <a:endParaRPr lang="en-US" sz="1400" b="0" i="1" u="none" strike="noStrike" baseline="0" dirty="0">
                        <a:effectLst/>
                        <a:latin typeface="Geneva"/>
                      </a:endParaRPr>
                    </a:p>
                  </a:txBody>
                  <a:tcPr marL="9525" marR="9525" marT="9525" marB="0" anchor="b"/>
                </a:tc>
                <a:tc>
                  <a:txBody>
                    <a:bodyPr/>
                    <a:lstStyle/>
                    <a:p>
                      <a:pPr algn="l" fontAlgn="b"/>
                      <a:r>
                        <a:rPr lang="en-US" sz="1200" b="0" i="1" u="none" strike="noStrike" baseline="0" dirty="0" smtClean="0">
                          <a:effectLst/>
                          <a:latin typeface="Geneva"/>
                        </a:rPr>
                        <a:t>Accounting Change</a:t>
                      </a:r>
                      <a:endParaRPr lang="en-US" sz="1200" b="0" i="1" u="none" strike="noStrike" baseline="0" dirty="0">
                        <a:effectLst/>
                        <a:latin typeface="Geneva"/>
                      </a:endParaRPr>
                    </a:p>
                  </a:txBody>
                  <a:tcPr marL="9525" marR="9525" marT="9525" marB="0" anchor="b"/>
                </a:tc>
              </a:tr>
              <a:tr h="217170">
                <a:tc>
                  <a:txBody>
                    <a:bodyPr/>
                    <a:lstStyle/>
                    <a:p>
                      <a:pPr algn="l" fontAlgn="b"/>
                      <a:r>
                        <a:rPr lang="en-US" sz="1400" i="1" u="none" strike="noStrike" baseline="0" dirty="0">
                          <a:effectLst/>
                        </a:rPr>
                        <a:t>          DISTRICT</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smtClean="0">
                          <a:effectLst/>
                        </a:rPr>
                        <a:t>             .37</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   1.00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0.63 </a:t>
                      </a:r>
                      <a:endParaRPr lang="en-US" sz="1400" b="0" i="1" u="none" strike="noStrike" baseline="0" dirty="0">
                        <a:effectLst/>
                        <a:latin typeface="Geneva"/>
                      </a:endParaRPr>
                    </a:p>
                  </a:txBody>
                  <a:tcPr marL="9525" marR="9525" marT="9525" marB="0" anchor="b"/>
                </a:tc>
                <a:tc>
                  <a:txBody>
                    <a:bodyPr/>
                    <a:lstStyle/>
                    <a:p>
                      <a:pPr algn="l" fontAlgn="b"/>
                      <a:r>
                        <a:rPr lang="en-US" sz="1200" b="0" i="1" u="none" strike="noStrike" baseline="0" dirty="0" smtClean="0">
                          <a:effectLst/>
                          <a:latin typeface="+mn-lt"/>
                        </a:rPr>
                        <a:t>Math TOSA to 1.0</a:t>
                      </a:r>
                      <a:endParaRPr lang="en-US" sz="1200" b="0" i="1" u="none" strike="noStrike" baseline="0" dirty="0">
                        <a:effectLst/>
                        <a:latin typeface="Geneva"/>
                      </a:endParaRPr>
                    </a:p>
                  </a:txBody>
                  <a:tcPr marL="9525" marR="9525" marT="9525" marB="0" anchor="b"/>
                </a:tc>
              </a:tr>
              <a:tr h="217170">
                <a:tc>
                  <a:txBody>
                    <a:bodyPr/>
                    <a:lstStyle/>
                    <a:p>
                      <a:pPr algn="l" fontAlgn="b"/>
                      <a:r>
                        <a:rPr lang="en-US" sz="1400" i="1" u="none" strike="noStrike" baseline="0" dirty="0">
                          <a:effectLst/>
                        </a:rPr>
                        <a:t>          WPS</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19.55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20.53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0.98 </a:t>
                      </a:r>
                      <a:endParaRPr lang="en-US" sz="1400" b="0" i="1" u="none" strike="noStrike" baseline="0" dirty="0">
                        <a:effectLst/>
                        <a:latin typeface="Geneva"/>
                      </a:endParaRPr>
                    </a:p>
                  </a:txBody>
                  <a:tcPr marL="9525" marR="9525" marT="9525" marB="0" anchor="b"/>
                </a:tc>
                <a:tc>
                  <a:txBody>
                    <a:bodyPr/>
                    <a:lstStyle/>
                    <a:p>
                      <a:pPr algn="l" fontAlgn="b"/>
                      <a:r>
                        <a:rPr lang="en-US" sz="1200" i="1" u="none" strike="noStrike" baseline="0" dirty="0" smtClean="0">
                          <a:effectLst/>
                        </a:rPr>
                        <a:t>KG Teacher</a:t>
                      </a:r>
                      <a:endParaRPr lang="en-US" sz="1200" b="0" i="1" u="none" strike="noStrike" baseline="0" dirty="0">
                        <a:effectLst/>
                        <a:latin typeface="Geneva"/>
                      </a:endParaRPr>
                    </a:p>
                  </a:txBody>
                  <a:tcPr marL="9525" marR="9525" marT="9525" marB="0" anchor="b"/>
                </a:tc>
              </a:tr>
              <a:tr h="257181">
                <a:tc>
                  <a:txBody>
                    <a:bodyPr/>
                    <a:lstStyle/>
                    <a:p>
                      <a:pPr algn="l" fontAlgn="b"/>
                      <a:r>
                        <a:rPr lang="en-US" sz="1400" i="1" u="none" strike="noStrike" baseline="0" dirty="0">
                          <a:effectLst/>
                        </a:rPr>
                        <a:t>          WIS</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27.45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29.50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2.05 </a:t>
                      </a:r>
                      <a:endParaRPr lang="en-US" sz="1400" b="0" i="1" u="none" strike="noStrike" baseline="0" dirty="0">
                        <a:effectLst/>
                        <a:latin typeface="Geneva"/>
                      </a:endParaRPr>
                    </a:p>
                  </a:txBody>
                  <a:tcPr marL="9525" marR="9525" marT="9525" marB="0" anchor="b"/>
                </a:tc>
                <a:tc>
                  <a:txBody>
                    <a:bodyPr/>
                    <a:lstStyle/>
                    <a:p>
                      <a:pPr algn="l" fontAlgn="b"/>
                      <a:r>
                        <a:rPr lang="en-US" sz="1200" b="0" i="1" u="none" strike="noStrike" baseline="0" dirty="0" smtClean="0">
                          <a:effectLst/>
                          <a:latin typeface="+mn-lt"/>
                        </a:rPr>
                        <a:t>Two 2</a:t>
                      </a:r>
                      <a:r>
                        <a:rPr lang="en-US" sz="1200" b="0" i="1" u="none" strike="noStrike" baseline="30000" dirty="0" smtClean="0">
                          <a:effectLst/>
                          <a:latin typeface="+mn-lt"/>
                        </a:rPr>
                        <a:t>nd</a:t>
                      </a:r>
                      <a:r>
                        <a:rPr lang="en-US" sz="1200" b="0" i="1" u="none" strike="noStrike" baseline="0" dirty="0" smtClean="0">
                          <a:effectLst/>
                          <a:latin typeface="+mn-lt"/>
                        </a:rPr>
                        <a:t> Grade</a:t>
                      </a:r>
                      <a:endParaRPr lang="en-US" sz="1200" b="0" i="1" u="none" strike="noStrike" baseline="0" dirty="0">
                        <a:effectLst/>
                        <a:latin typeface="Geneva"/>
                      </a:endParaRPr>
                    </a:p>
                  </a:txBody>
                  <a:tcPr marL="9525" marR="9525" marT="9525" marB="0" anchor="b"/>
                </a:tc>
              </a:tr>
              <a:tr h="217170">
                <a:tc>
                  <a:txBody>
                    <a:bodyPr/>
                    <a:lstStyle/>
                    <a:p>
                      <a:pPr algn="l" fontAlgn="b"/>
                      <a:r>
                        <a:rPr lang="en-US" sz="1400" i="1" u="none" strike="noStrike" baseline="0">
                          <a:effectLst/>
                        </a:rPr>
                        <a:t>          WMS</a:t>
                      </a:r>
                      <a:endParaRPr lang="en-US" sz="1400" b="0" i="1" u="none" strike="noStrike" baseline="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32.02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33.02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  1.00</a:t>
                      </a:r>
                      <a:endParaRPr lang="en-US" sz="1400" b="0" i="1" u="none" strike="noStrike" baseline="0" dirty="0">
                        <a:effectLst/>
                        <a:latin typeface="Geneva"/>
                      </a:endParaRPr>
                    </a:p>
                  </a:txBody>
                  <a:tcPr marL="9525" marR="9525" marT="9525" marB="0" anchor="b"/>
                </a:tc>
                <a:tc>
                  <a:txBody>
                    <a:bodyPr/>
                    <a:lstStyle/>
                    <a:p>
                      <a:pPr algn="l" fontAlgn="b"/>
                      <a:r>
                        <a:rPr lang="en-US" sz="1200" i="1" u="none" strike="noStrike" baseline="0" dirty="0">
                          <a:effectLst/>
                        </a:rPr>
                        <a:t> </a:t>
                      </a:r>
                      <a:r>
                        <a:rPr lang="en-US" sz="1200" i="1" u="none" strike="noStrike" baseline="0" dirty="0" smtClean="0">
                          <a:effectLst/>
                        </a:rPr>
                        <a:t>Accounting Change</a:t>
                      </a:r>
                      <a:endParaRPr lang="en-US" sz="1200" b="0" i="1" u="none" strike="noStrike" baseline="0" dirty="0">
                        <a:effectLst/>
                        <a:latin typeface="Geneva"/>
                      </a:endParaRPr>
                    </a:p>
                  </a:txBody>
                  <a:tcPr marL="9525" marR="9525" marT="9525" marB="0" anchor="b"/>
                </a:tc>
              </a:tr>
              <a:tr h="217170">
                <a:tc>
                  <a:txBody>
                    <a:bodyPr/>
                    <a:lstStyle/>
                    <a:p>
                      <a:pPr algn="l" fontAlgn="b"/>
                      <a:r>
                        <a:rPr lang="en-US" sz="1400" i="1" u="none" strike="noStrike" baseline="0">
                          <a:effectLst/>
                        </a:rPr>
                        <a:t>          WHS</a:t>
                      </a:r>
                      <a:endParaRPr lang="en-US" sz="1400" b="0" i="1" u="none" strike="noStrike" baseline="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29.05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28.00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      (1.05) </a:t>
                      </a:r>
                      <a:endParaRPr lang="en-US" sz="1400" b="0" i="1" u="none" strike="noStrike" baseline="0" dirty="0">
                        <a:effectLst/>
                        <a:latin typeface="Geneva"/>
                      </a:endParaRPr>
                    </a:p>
                  </a:txBody>
                  <a:tcPr marL="9525" marR="9525" marT="9525" marB="0" anchor="b"/>
                </a:tc>
                <a:tc>
                  <a:txBody>
                    <a:bodyPr/>
                    <a:lstStyle/>
                    <a:p>
                      <a:pPr algn="l" fontAlgn="b"/>
                      <a:r>
                        <a:rPr lang="en-US" sz="1200" i="1" u="none" strike="noStrike" baseline="0" dirty="0" smtClean="0">
                          <a:effectLst/>
                        </a:rPr>
                        <a:t>Accounting Change</a:t>
                      </a:r>
                      <a:endParaRPr lang="en-US" sz="1200" b="0" i="1" u="none" strike="noStrike" baseline="0" dirty="0">
                        <a:effectLst/>
                        <a:latin typeface="Geneva"/>
                      </a:endParaRPr>
                    </a:p>
                  </a:txBody>
                  <a:tcPr marL="9525" marR="9525" marT="9525" marB="0" anchor="b"/>
                </a:tc>
              </a:tr>
              <a:tr h="217170">
                <a:tc>
                  <a:txBody>
                    <a:bodyPr/>
                    <a:lstStyle/>
                    <a:p>
                      <a:pPr algn="l" fontAlgn="b"/>
                      <a:r>
                        <a:rPr lang="en-US" sz="1400" i="1" u="none" strike="noStrike" baseline="0">
                          <a:effectLst/>
                        </a:rPr>
                        <a:t>          Yale</a:t>
                      </a:r>
                      <a:endParaRPr lang="en-US" sz="1400" b="0" i="1" u="none" strike="noStrike" baseline="0">
                        <a:effectLst/>
                        <a:latin typeface="Geneva"/>
                      </a:endParaRPr>
                    </a:p>
                  </a:txBody>
                  <a:tcPr marL="9525" marR="9525" marT="9525" marB="0" anchor="b"/>
                </a:tc>
                <a:tc>
                  <a:txBody>
                    <a:bodyPr/>
                    <a:lstStyle/>
                    <a:p>
                      <a:pPr algn="l" fontAlgn="b"/>
                      <a:r>
                        <a:rPr lang="en-US" sz="1400" i="1" u="none" strike="noStrike" baseline="0" dirty="0">
                          <a:effectLst/>
                        </a:rPr>
                        <a:t>           2.70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a:t>
                      </a:r>
                      <a:r>
                        <a:rPr lang="en-US" sz="1400" i="1" u="none" strike="noStrike" baseline="0" dirty="0" smtClean="0">
                          <a:effectLst/>
                        </a:rPr>
                        <a:t>  </a:t>
                      </a:r>
                      <a:r>
                        <a:rPr lang="en-US" sz="1400" i="1" u="none" strike="noStrike" baseline="0" dirty="0">
                          <a:effectLst/>
                        </a:rPr>
                        <a:t>2.70 </a:t>
                      </a:r>
                      <a:endParaRPr lang="en-US" sz="1400" b="0" i="1" u="none" strike="noStrike" baseline="0" dirty="0">
                        <a:effectLst/>
                        <a:latin typeface="Geneva"/>
                      </a:endParaRPr>
                    </a:p>
                  </a:txBody>
                  <a:tcPr marL="9525" marR="9525" marT="9525" marB="0" anchor="b"/>
                </a:tc>
                <a:tc>
                  <a:txBody>
                    <a:bodyPr/>
                    <a:lstStyle/>
                    <a:p>
                      <a:pPr algn="l" fontAlgn="b"/>
                      <a:r>
                        <a:rPr lang="en-US" sz="1400" i="1" u="none" strike="noStrike" baseline="0" dirty="0">
                          <a:effectLst/>
                        </a:rPr>
                        <a:t>                    -   </a:t>
                      </a:r>
                      <a:endParaRPr lang="en-US" sz="1400" b="0" i="1" u="none" strike="noStrike" baseline="0" dirty="0">
                        <a:effectLst/>
                        <a:latin typeface="Geneva"/>
                      </a:endParaRPr>
                    </a:p>
                  </a:txBody>
                  <a:tcPr marL="9525" marR="9525" marT="9525" marB="0" anchor="b"/>
                </a:tc>
                <a:tc>
                  <a:txBody>
                    <a:bodyPr/>
                    <a:lstStyle/>
                    <a:p>
                      <a:pPr algn="l" fontAlgn="b"/>
                      <a:r>
                        <a:rPr lang="en-US" sz="1200" i="1" u="none" strike="noStrike" baseline="0" dirty="0">
                          <a:effectLst/>
                        </a:rPr>
                        <a:t> </a:t>
                      </a:r>
                      <a:endParaRPr lang="en-US" sz="1200" b="0" i="1" u="none" strike="noStrike" baseline="0" dirty="0">
                        <a:effectLst/>
                        <a:latin typeface="Geneva"/>
                      </a:endParaRPr>
                    </a:p>
                  </a:txBody>
                  <a:tcPr marL="9525" marR="9525" marT="9525" marB="0" anchor="b"/>
                </a:tc>
              </a:tr>
              <a:tr h="220986">
                <a:tc>
                  <a:txBody>
                    <a:bodyPr/>
                    <a:lstStyle/>
                    <a:p>
                      <a:pPr algn="l" fontAlgn="b"/>
                      <a:r>
                        <a:rPr lang="en-US" sz="1400" u="none" strike="noStrike" baseline="0">
                          <a:effectLst/>
                        </a:rPr>
                        <a:t>ALTERNATIVE ED</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3.35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  </a:t>
                      </a:r>
                      <a:r>
                        <a:rPr lang="en-US" sz="1400" u="none" strike="noStrike" baseline="0" dirty="0">
                          <a:effectLst/>
                        </a:rPr>
                        <a:t>3.35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    - </a:t>
                      </a:r>
                      <a:endParaRPr lang="en-US" sz="14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endParaRPr lang="en-US" sz="1200" b="0" i="0" u="none" strike="noStrike" baseline="0" dirty="0">
                        <a:effectLst/>
                        <a:latin typeface="Geneva"/>
                      </a:endParaRPr>
                    </a:p>
                  </a:txBody>
                  <a:tcPr marL="9525" marR="9525" marT="9525" marB="0" anchor="b"/>
                </a:tc>
              </a:tr>
              <a:tr h="226701">
                <a:tc>
                  <a:txBody>
                    <a:bodyPr/>
                    <a:lstStyle/>
                    <a:p>
                      <a:pPr algn="l" fontAlgn="b"/>
                      <a:r>
                        <a:rPr lang="en-US" sz="1400" u="none" strike="noStrike" baseline="0">
                          <a:effectLst/>
                        </a:rPr>
                        <a:t>SPECIAL ED</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20.50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20.20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(0.30) </a:t>
                      </a:r>
                      <a:endParaRPr lang="en-US" sz="1400" b="0" i="0" u="none" strike="noStrike" baseline="0" dirty="0">
                        <a:effectLst/>
                        <a:latin typeface="Geneva"/>
                      </a:endParaRPr>
                    </a:p>
                  </a:txBody>
                  <a:tcPr marL="9525" marR="9525" marT="9525" marB="0" anchor="b"/>
                </a:tc>
                <a:tc>
                  <a:txBody>
                    <a:bodyPr/>
                    <a:lstStyle/>
                    <a:p>
                      <a:pPr algn="l" fontAlgn="b"/>
                      <a:r>
                        <a:rPr lang="en-US" sz="1200" b="0" i="0" u="none" strike="noStrike" baseline="0" dirty="0" smtClean="0">
                          <a:effectLst/>
                          <a:latin typeface="+mn-lt"/>
                        </a:rPr>
                        <a:t>WPS Psych from .90 to .60</a:t>
                      </a:r>
                      <a:endParaRPr lang="en-US" sz="1200" b="0" i="0" u="none" strike="noStrike" baseline="0" dirty="0">
                        <a:effectLst/>
                        <a:latin typeface="Geneva"/>
                      </a:endParaRPr>
                    </a:p>
                  </a:txBody>
                  <a:tcPr marL="9525" marR="9525" marT="9525" marB="0" anchor="b"/>
                </a:tc>
              </a:tr>
              <a:tr h="217170">
                <a:tc>
                  <a:txBody>
                    <a:bodyPr/>
                    <a:lstStyle/>
                    <a:p>
                      <a:pPr algn="l" fontAlgn="b"/>
                      <a:r>
                        <a:rPr lang="en-US" sz="1400" u="none" strike="noStrike" baseline="0" dirty="0" smtClean="0">
                          <a:effectLst/>
                        </a:rPr>
                        <a:t>CTE – WHS/WMS</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4.18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   4.44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    0.26</a:t>
                      </a:r>
                      <a:endParaRPr lang="en-US" sz="14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WMS additional classes</a:t>
                      </a:r>
                      <a:endParaRPr lang="en-US" sz="1200" b="0" i="0" u="none" strike="noStrike" baseline="0" dirty="0">
                        <a:effectLst/>
                        <a:latin typeface="Geneva"/>
                      </a:endParaRPr>
                    </a:p>
                  </a:txBody>
                  <a:tcPr marL="9525" marR="9525" marT="9525" marB="0" anchor="b"/>
                </a:tc>
              </a:tr>
              <a:tr h="234315">
                <a:tc>
                  <a:txBody>
                    <a:bodyPr/>
                    <a:lstStyle/>
                    <a:p>
                      <a:pPr algn="l" fontAlgn="b"/>
                      <a:r>
                        <a:rPr lang="en-US" sz="1400" u="none" strike="noStrike" baseline="0">
                          <a:effectLst/>
                        </a:rPr>
                        <a:t>REMEDIATION</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5.18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 5.55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0.37 </a:t>
                      </a:r>
                      <a:endParaRPr lang="en-US" sz="1400" b="0" i="0" u="none" strike="noStrike" baseline="0" dirty="0">
                        <a:effectLst/>
                        <a:latin typeface="Geneva"/>
                      </a:endParaRPr>
                    </a:p>
                  </a:txBody>
                  <a:tcPr marL="9525" marR="9525" marT="9525" marB="0" anchor="b"/>
                </a:tc>
                <a:tc>
                  <a:txBody>
                    <a:bodyPr/>
                    <a:lstStyle/>
                    <a:p>
                      <a:pPr algn="l" fontAlgn="b"/>
                      <a:r>
                        <a:rPr lang="en-US" sz="1200" u="none" strike="noStrike" baseline="0" dirty="0" smtClean="0">
                          <a:effectLst/>
                        </a:rPr>
                        <a:t>WIS Intervention (1.0)/WMS </a:t>
                      </a:r>
                      <a:r>
                        <a:rPr lang="en-US" sz="1200" u="none" strike="noStrike" baseline="0" dirty="0" err="1" smtClean="0">
                          <a:effectLst/>
                        </a:rPr>
                        <a:t>Acctg</a:t>
                      </a:r>
                      <a:r>
                        <a:rPr lang="en-US" sz="1200" u="none" strike="noStrike" baseline="0" dirty="0" smtClean="0">
                          <a:effectLst/>
                        </a:rPr>
                        <a:t> Change</a:t>
                      </a:r>
                    </a:p>
                  </a:txBody>
                  <a:tcPr marL="9525" marR="9525" marT="9525" marB="0" anchor="b"/>
                </a:tc>
              </a:tr>
              <a:tr h="217170">
                <a:tc>
                  <a:txBody>
                    <a:bodyPr/>
                    <a:lstStyle/>
                    <a:p>
                      <a:pPr algn="l" fontAlgn="b"/>
                      <a:r>
                        <a:rPr lang="en-US" sz="1400" u="none" strike="noStrike" baseline="0">
                          <a:effectLst/>
                        </a:rPr>
                        <a:t>BILINGUAL/HI-C</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1.55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  0.95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    (0.60) </a:t>
                      </a:r>
                      <a:endParaRPr lang="en-US" sz="14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Accounting Change</a:t>
                      </a:r>
                      <a:endParaRPr lang="en-US" sz="1200" b="0" i="0" u="none" strike="noStrike" baseline="0" dirty="0">
                        <a:effectLst/>
                        <a:latin typeface="Geneva"/>
                      </a:endParaRPr>
                    </a:p>
                  </a:txBody>
                  <a:tcPr marL="9525" marR="9525" marT="9525" marB="0" anchor="b"/>
                </a:tc>
              </a:tr>
              <a:tr h="217170">
                <a:tc>
                  <a:txBody>
                    <a:bodyPr/>
                    <a:lstStyle/>
                    <a:p>
                      <a:pPr algn="l" fontAlgn="b"/>
                      <a:r>
                        <a:rPr lang="en-US" sz="1400" u="none" strike="noStrike" baseline="0">
                          <a:effectLst/>
                        </a:rPr>
                        <a:t>DISTRICT SUPPORT</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1.00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   </a:t>
                      </a:r>
                      <a:r>
                        <a:rPr lang="en-US" sz="1400" u="none" strike="noStrike" baseline="0" dirty="0">
                          <a:effectLst/>
                        </a:rPr>
                        <a:t>1.00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a:effectLst/>
                        </a:rPr>
                        <a:t>                    -   </a:t>
                      </a:r>
                      <a:endParaRPr lang="en-US" sz="1400" b="0" i="0" u="none" strike="noStrike" baseline="0">
                        <a:effectLst/>
                        <a:latin typeface="Geneva"/>
                      </a:endParaRPr>
                    </a:p>
                  </a:txBody>
                  <a:tcPr marL="9525" marR="9525" marT="9525" marB="0" anchor="b"/>
                </a:tc>
                <a:tc>
                  <a:txBody>
                    <a:bodyPr/>
                    <a:lstStyle/>
                    <a:p>
                      <a:pPr algn="l" fontAlgn="b"/>
                      <a:r>
                        <a:rPr lang="en-US" sz="1200" u="none" strike="noStrike" baseline="0" dirty="0">
                          <a:effectLst/>
                        </a:rPr>
                        <a:t> </a:t>
                      </a:r>
                      <a:endParaRPr lang="en-US" sz="1200" b="0" i="0" u="none" strike="noStrike" baseline="0" dirty="0">
                        <a:effectLst/>
                        <a:latin typeface="Geneva"/>
                      </a:endParaRPr>
                    </a:p>
                  </a:txBody>
                  <a:tcPr marL="9525" marR="9525" marT="9525" marB="0" anchor="b"/>
                </a:tc>
              </a:tr>
              <a:tr h="217170">
                <a:tc>
                  <a:txBody>
                    <a:bodyPr/>
                    <a:lstStyle/>
                    <a:p>
                      <a:pPr algn="l" fontAlgn="b"/>
                      <a:r>
                        <a:rPr lang="en-US" sz="1400" u="none" strike="noStrike" baseline="0">
                          <a:effectLst/>
                        </a:rPr>
                        <a:t> </a:t>
                      </a:r>
                      <a:endParaRPr lang="en-US" sz="1400" b="0" i="0" u="none" strike="noStrike" baseline="0">
                        <a:effectLst/>
                        <a:latin typeface="Geneva"/>
                      </a:endParaRPr>
                    </a:p>
                  </a:txBody>
                  <a:tcPr marL="9525" marR="9525" marT="9525" marB="0" anchor="b"/>
                </a:tc>
                <a:tc>
                  <a:txBody>
                    <a:bodyPr/>
                    <a:lstStyle/>
                    <a:p>
                      <a:pPr algn="l" fontAlgn="b"/>
                      <a:r>
                        <a:rPr lang="en-US" sz="1400" u="none" strike="noStrike" baseline="0" dirty="0">
                          <a:effectLst/>
                        </a:rPr>
                        <a:t>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a:effectLst/>
                        </a:rPr>
                        <a:t> </a:t>
                      </a:r>
                      <a:endParaRPr lang="en-US" sz="1400" b="0" i="0" u="none" strike="noStrike" baseline="0">
                        <a:effectLst/>
                        <a:latin typeface="Geneva"/>
                      </a:endParaRPr>
                    </a:p>
                  </a:txBody>
                  <a:tcPr marL="9525" marR="9525" marT="9525" marB="0" anchor="b"/>
                </a:tc>
                <a:tc>
                  <a:txBody>
                    <a:bodyPr/>
                    <a:lstStyle/>
                    <a:p>
                      <a:pPr algn="l" fontAlgn="b"/>
                      <a:r>
                        <a:rPr lang="en-US" sz="1200" u="none" strike="noStrike" baseline="0" dirty="0">
                          <a:effectLst/>
                        </a:rPr>
                        <a:t> </a:t>
                      </a:r>
                      <a:endParaRPr lang="en-US" sz="1200" b="0" i="0" u="none" strike="noStrike" baseline="0" dirty="0">
                        <a:effectLst/>
                        <a:latin typeface="Geneva"/>
                      </a:endParaRPr>
                    </a:p>
                  </a:txBody>
                  <a:tcPr marL="9525" marR="9525" marT="9525" marB="0" anchor="b"/>
                </a:tc>
              </a:tr>
              <a:tr h="217170">
                <a:tc>
                  <a:txBody>
                    <a:bodyPr/>
                    <a:lstStyle/>
                    <a:p>
                      <a:pPr algn="l" fontAlgn="b"/>
                      <a:r>
                        <a:rPr lang="en-US" sz="1400" u="none" strike="noStrike" baseline="0" dirty="0">
                          <a:effectLst/>
                        </a:rPr>
                        <a:t>TOTAL </a:t>
                      </a:r>
                      <a:r>
                        <a:rPr lang="en-US" sz="1400" u="none" strike="noStrike" baseline="0" dirty="0" smtClean="0">
                          <a:effectLst/>
                        </a:rPr>
                        <a:t>CERT/ADMIN</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153.75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153.75 </a:t>
                      </a:r>
                      <a:endParaRPr lang="en-US" sz="1400" b="0" i="0" u="none" strike="noStrike" baseline="0" dirty="0">
                        <a:effectLst/>
                        <a:latin typeface="Geneva"/>
                      </a:endParaRPr>
                    </a:p>
                  </a:txBody>
                  <a:tcPr marL="9525" marR="9525" marT="9525" marB="0" anchor="b"/>
                </a:tc>
                <a:tc>
                  <a:txBody>
                    <a:bodyPr/>
                    <a:lstStyle/>
                    <a:p>
                      <a:pPr algn="l" fontAlgn="b"/>
                      <a:r>
                        <a:rPr lang="en-US" sz="1400" u="none" strike="noStrike" baseline="0" dirty="0">
                          <a:effectLst/>
                        </a:rPr>
                        <a:t>                 </a:t>
                      </a:r>
                      <a:r>
                        <a:rPr lang="en-US" sz="1400" u="none" strike="noStrike" baseline="0" dirty="0" smtClean="0">
                          <a:effectLst/>
                        </a:rPr>
                        <a:t>3.54 </a:t>
                      </a:r>
                      <a:endParaRPr lang="en-US" sz="14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endParaRPr lang="en-US" sz="1200" b="0" i="0" u="none" strike="noStrike" baseline="0" dirty="0">
                        <a:effectLst/>
                        <a:latin typeface="Geneva"/>
                      </a:endParaRPr>
                    </a:p>
                  </a:txBody>
                  <a:tcPr marL="9525" marR="9525" marT="9525" marB="0" anchor="b"/>
                </a:tc>
              </a:tr>
            </a:tbl>
          </a:graphicData>
        </a:graphic>
      </p:graphicFrame>
    </p:spTree>
    <p:extLst>
      <p:ext uri="{BB962C8B-B14F-4D97-AF65-F5344CB8AC3E}">
        <p14:creationId xmlns:p14="http://schemas.microsoft.com/office/powerpoint/2010/main" val="3307642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Classified Staff</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955595256"/>
              </p:ext>
            </p:extLst>
          </p:nvPr>
        </p:nvGraphicFramePr>
        <p:xfrm>
          <a:off x="762000" y="1981202"/>
          <a:ext cx="7696200" cy="4822753"/>
        </p:xfrm>
        <a:graphic>
          <a:graphicData uri="http://schemas.openxmlformats.org/drawingml/2006/table">
            <a:tbl>
              <a:tblPr>
                <a:tableStyleId>{5C22544A-7EE6-4342-B048-85BDC9FD1C3A}</a:tableStyleId>
              </a:tblPr>
              <a:tblGrid>
                <a:gridCol w="1936963"/>
                <a:gridCol w="885468"/>
                <a:gridCol w="1121594"/>
                <a:gridCol w="1151110"/>
                <a:gridCol w="2601065"/>
              </a:tblGrid>
              <a:tr h="266302">
                <a:tc>
                  <a:txBody>
                    <a:bodyPr/>
                    <a:lstStyle/>
                    <a:p>
                      <a:pPr algn="ctr" fontAlgn="b"/>
                      <a:r>
                        <a:rPr lang="en-US" sz="1200" b="1" u="sng" strike="noStrike" dirty="0">
                          <a:effectLst/>
                        </a:rPr>
                        <a:t>PROGRAM</a:t>
                      </a:r>
                      <a:endParaRPr lang="en-US" sz="1200" b="1" i="0" u="sng" strike="noStrike" dirty="0">
                        <a:effectLst/>
                        <a:latin typeface="Geneva"/>
                      </a:endParaRPr>
                    </a:p>
                  </a:txBody>
                  <a:tcPr marL="9525" marR="9525" marT="9525" marB="0" anchor="b"/>
                </a:tc>
                <a:tc>
                  <a:txBody>
                    <a:bodyPr/>
                    <a:lstStyle/>
                    <a:p>
                      <a:pPr algn="ctr" fontAlgn="b"/>
                      <a:r>
                        <a:rPr lang="en-US" sz="1200" b="1" u="sng" strike="noStrike" dirty="0" smtClean="0">
                          <a:effectLst/>
                        </a:rPr>
                        <a:t>16-17</a:t>
                      </a:r>
                      <a:endParaRPr lang="en-US" sz="1200" b="1" i="0" u="sng" strike="noStrike" dirty="0">
                        <a:effectLst/>
                        <a:latin typeface="Geneva"/>
                      </a:endParaRPr>
                    </a:p>
                  </a:txBody>
                  <a:tcPr marL="9525" marR="9525" marT="9525" marB="0" anchor="b"/>
                </a:tc>
                <a:tc>
                  <a:txBody>
                    <a:bodyPr/>
                    <a:lstStyle/>
                    <a:p>
                      <a:pPr algn="ctr" fontAlgn="b"/>
                      <a:r>
                        <a:rPr lang="en-US" sz="1200" b="1" u="sng" strike="noStrike" dirty="0" smtClean="0">
                          <a:effectLst/>
                        </a:rPr>
                        <a:t>17-18</a:t>
                      </a:r>
                      <a:endParaRPr lang="en-US" sz="1200" b="1" i="0" u="sng" strike="noStrike" dirty="0">
                        <a:effectLst/>
                        <a:latin typeface="Geneva"/>
                      </a:endParaRPr>
                    </a:p>
                  </a:txBody>
                  <a:tcPr marL="9525" marR="9525" marT="9525" marB="0" anchor="b"/>
                </a:tc>
                <a:tc>
                  <a:txBody>
                    <a:bodyPr/>
                    <a:lstStyle/>
                    <a:p>
                      <a:pPr algn="ctr" fontAlgn="b"/>
                      <a:r>
                        <a:rPr lang="en-US" sz="1200" b="1" u="sng" strike="noStrike" dirty="0">
                          <a:effectLst/>
                        </a:rPr>
                        <a:t>DIFFERENCE</a:t>
                      </a:r>
                      <a:endParaRPr lang="en-US" sz="1200" b="1" i="0" u="sng" strike="noStrike" dirty="0">
                        <a:effectLst/>
                        <a:latin typeface="Geneva"/>
                      </a:endParaRPr>
                    </a:p>
                  </a:txBody>
                  <a:tcPr marL="9525" marR="9525" marT="9525" marB="0" anchor="b"/>
                </a:tc>
                <a:tc>
                  <a:txBody>
                    <a:bodyPr/>
                    <a:lstStyle/>
                    <a:p>
                      <a:pPr algn="l" fontAlgn="b"/>
                      <a:r>
                        <a:rPr lang="en-US" sz="1200" b="1" u="sng" strike="noStrike" dirty="0">
                          <a:effectLst/>
                        </a:rPr>
                        <a:t>EXPLANATION</a:t>
                      </a:r>
                      <a:endParaRPr lang="en-US" sz="1200" b="1" i="0" u="sng" strike="noStrike" dirty="0">
                        <a:effectLst/>
                        <a:latin typeface="Geneva"/>
                      </a:endParaRPr>
                    </a:p>
                  </a:txBody>
                  <a:tcPr marL="9525" marR="9525" marT="9525" marB="0" anchor="b"/>
                </a:tc>
              </a:tr>
              <a:tr h="266302">
                <a:tc>
                  <a:txBody>
                    <a:bodyPr/>
                    <a:lstStyle/>
                    <a:p>
                      <a:pPr algn="l" fontAlgn="b"/>
                      <a:r>
                        <a:rPr lang="en-US" sz="1200" u="none" strike="noStrike" dirty="0">
                          <a:effectLst/>
                        </a:rPr>
                        <a:t>BASIC ED</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28.59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31.95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3.36 </a:t>
                      </a:r>
                      <a:endParaRPr lang="en-US" sz="1200" b="0" i="0" u="none" strike="noStrike" dirty="0">
                        <a:effectLst/>
                        <a:latin typeface="Geneva"/>
                      </a:endParaRPr>
                    </a:p>
                  </a:txBody>
                  <a:tcPr marL="9525" marR="9525" marT="9525" marB="0" anchor="b"/>
                </a:tc>
                <a:tc>
                  <a:txBody>
                    <a:bodyPr/>
                    <a:lstStyle/>
                    <a:p>
                      <a:pPr algn="l" fontAlgn="b"/>
                      <a:r>
                        <a:rPr lang="en-US" sz="1200" b="0" i="0" u="none" strike="noStrike" dirty="0" smtClean="0">
                          <a:effectLst/>
                          <a:latin typeface="+mn-lt"/>
                        </a:rPr>
                        <a:t>Registrar,</a:t>
                      </a:r>
                      <a:r>
                        <a:rPr lang="en-US" sz="1200" b="0" i="0" u="none" strike="noStrike" baseline="0" dirty="0" smtClean="0">
                          <a:effectLst/>
                          <a:latin typeface="+mn-lt"/>
                        </a:rPr>
                        <a:t> WPs and WIS Behavior Support,  Truancy Specialist</a:t>
                      </a:r>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ALTERNATIVE ED</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1.07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1.42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0.35 </a:t>
                      </a:r>
                      <a:endParaRPr lang="en-US" sz="1200" b="0" i="0" u="none" strike="noStrike" dirty="0">
                        <a:effectLst/>
                        <a:latin typeface="Geneva"/>
                      </a:endParaRPr>
                    </a:p>
                  </a:txBody>
                  <a:tcPr marL="9525" marR="9525" marT="9525" marB="0" anchor="b"/>
                </a:tc>
                <a:tc>
                  <a:txBody>
                    <a:bodyPr/>
                    <a:lstStyle/>
                    <a:p>
                      <a:pPr algn="l" fontAlgn="b"/>
                      <a:r>
                        <a:rPr lang="en-US" sz="1200" b="0" i="0" u="none" strike="noStrike" dirty="0" err="1" smtClean="0">
                          <a:effectLst/>
                          <a:latin typeface="Geneva"/>
                        </a:rPr>
                        <a:t>Add’l</a:t>
                      </a:r>
                      <a:r>
                        <a:rPr lang="en-US" sz="1200" b="0" i="0" u="none" strike="noStrike" dirty="0" smtClean="0">
                          <a:effectLst/>
                          <a:latin typeface="Geneva"/>
                        </a:rPr>
                        <a:t> time per WEA CBA</a:t>
                      </a:r>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SPECIAL ED</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20.61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26.00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5.39 </a:t>
                      </a:r>
                      <a:endParaRPr lang="en-US" sz="1200" b="0" i="0" u="none" strike="noStrike" dirty="0">
                        <a:effectLst/>
                        <a:latin typeface="Geneva"/>
                      </a:endParaRPr>
                    </a:p>
                  </a:txBody>
                  <a:tcPr marL="9525" marR="9525" marT="9525" marB="0" anchor="b"/>
                </a:tc>
                <a:tc>
                  <a:txBody>
                    <a:bodyPr/>
                    <a:lstStyle/>
                    <a:p>
                      <a:pPr algn="l" fontAlgn="b"/>
                      <a:r>
                        <a:rPr lang="en-US" sz="1200" b="0" i="0" u="none" strike="noStrike" dirty="0" smtClean="0">
                          <a:effectLst/>
                          <a:latin typeface="Geneva"/>
                        </a:rPr>
                        <a:t>Staff</a:t>
                      </a:r>
                      <a:r>
                        <a:rPr lang="en-US" sz="1200" b="0" i="0" u="none" strike="noStrike" baseline="0" dirty="0" smtClean="0">
                          <a:effectLst/>
                          <a:latin typeface="Geneva"/>
                        </a:rPr>
                        <a:t> to cover increased enrollment, </a:t>
                      </a:r>
                      <a:r>
                        <a:rPr lang="en-US" sz="1200" b="0" i="0" u="none" strike="noStrike" baseline="0" dirty="0" err="1" smtClean="0">
                          <a:effectLst/>
                          <a:latin typeface="Geneva"/>
                        </a:rPr>
                        <a:t>add’l</a:t>
                      </a:r>
                      <a:r>
                        <a:rPr lang="en-US" sz="1200" b="0" i="0" u="none" strike="noStrike" baseline="0" dirty="0" smtClean="0">
                          <a:effectLst/>
                          <a:latin typeface="Geneva"/>
                        </a:rPr>
                        <a:t> secretarial support</a:t>
                      </a:r>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CTE</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0.84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0.77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(.07) </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REMEDIATION</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10.22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8.03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(2.19)</a:t>
                      </a:r>
                      <a:endParaRPr lang="en-US" sz="1200" b="0" i="0" u="none" strike="noStrike" dirty="0">
                        <a:effectLst/>
                        <a:latin typeface="Geneva"/>
                      </a:endParaRPr>
                    </a:p>
                  </a:txBody>
                  <a:tcPr marL="9525" marR="9525" marT="9525" marB="0" anchor="b"/>
                </a:tc>
                <a:tc>
                  <a:txBody>
                    <a:bodyPr/>
                    <a:lstStyle/>
                    <a:p>
                      <a:pPr algn="l" fontAlgn="b"/>
                      <a:r>
                        <a:rPr lang="en-US" sz="1200" b="0" i="0" u="none" strike="noStrike" dirty="0" smtClean="0">
                          <a:effectLst/>
                          <a:latin typeface="Geneva"/>
                        </a:rPr>
                        <a:t>Change</a:t>
                      </a:r>
                      <a:r>
                        <a:rPr lang="en-US" sz="1200" b="0" i="0" u="none" strike="noStrike" baseline="0" dirty="0" smtClean="0">
                          <a:effectLst/>
                          <a:latin typeface="Geneva"/>
                        </a:rPr>
                        <a:t> in delivery model at WIS, decrease thru attrition at WMS</a:t>
                      </a:r>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STATE BILINGUAL</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1.61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1.61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             -</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a:effectLst/>
                        <a:latin typeface="Geneva"/>
                      </a:endParaRPr>
                    </a:p>
                  </a:txBody>
                  <a:tcPr marL="9525" marR="9525" marT="9525" marB="0" anchor="b"/>
                </a:tc>
              </a:tr>
              <a:tr h="266302">
                <a:tc>
                  <a:txBody>
                    <a:bodyPr/>
                    <a:lstStyle/>
                    <a:p>
                      <a:pPr algn="l" fontAlgn="b"/>
                      <a:r>
                        <a:rPr lang="en-US" sz="1200" u="none" strike="noStrike">
                          <a:effectLst/>
                        </a:rPr>
                        <a:t>DAYCARE</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2.12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2.35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0.23 </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516939">
                <a:tc>
                  <a:txBody>
                    <a:bodyPr/>
                    <a:lstStyle/>
                    <a:p>
                      <a:pPr algn="l" fontAlgn="b"/>
                      <a:r>
                        <a:rPr lang="en-US" sz="1200" u="none" strike="noStrike" dirty="0">
                          <a:effectLst/>
                        </a:rPr>
                        <a:t>SUPT/BUSINESS/HR/COMMUNICATIONS</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6.38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7.18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0.80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smtClean="0">
                          <a:effectLst/>
                        </a:rPr>
                        <a:t>Additional secretarial</a:t>
                      </a:r>
                      <a:r>
                        <a:rPr lang="en-US" sz="1200" u="none" strike="noStrike" baseline="0" dirty="0" smtClean="0">
                          <a:effectLst/>
                        </a:rPr>
                        <a:t> support</a:t>
                      </a:r>
                      <a:endParaRPr lang="en-US" sz="1200" b="0" i="0" u="none" strike="noStrike" dirty="0">
                        <a:effectLst/>
                        <a:latin typeface="Geneva"/>
                      </a:endParaRPr>
                    </a:p>
                  </a:txBody>
                  <a:tcPr marL="9525" marR="9525" marT="9525" marB="0" anchor="b"/>
                </a:tc>
              </a:tr>
              <a:tr h="516939">
                <a:tc>
                  <a:txBody>
                    <a:bodyPr/>
                    <a:lstStyle/>
                    <a:p>
                      <a:pPr algn="l" fontAlgn="b"/>
                      <a:r>
                        <a:rPr lang="en-US" sz="1200" u="none" strike="noStrike">
                          <a:effectLst/>
                        </a:rPr>
                        <a:t>GROUNDS/CUSTODIAL/MAINTENANCE</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23.64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24.78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1.14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smtClean="0">
                          <a:effectLst/>
                        </a:rPr>
                        <a:t>Custodian</a:t>
                      </a:r>
                      <a:r>
                        <a:rPr lang="en-US" sz="1200" u="none" strike="noStrike" baseline="0" dirty="0" smtClean="0">
                          <a:effectLst/>
                        </a:rPr>
                        <a:t> and increased HVAC</a:t>
                      </a:r>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TECHNOLOGY</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4.00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4.00 </a:t>
                      </a:r>
                      <a:endParaRPr lang="en-US" sz="1200" b="0" i="0" u="none" strike="noStrike" dirty="0">
                        <a:effectLst/>
                        <a:latin typeface="Geneva"/>
                      </a:endParaRPr>
                    </a:p>
                  </a:txBody>
                  <a:tcPr marL="9525" marR="9525" marT="9525" marB="0" anchor="b"/>
                </a:tc>
                <a:tc>
                  <a:txBody>
                    <a:bodyPr/>
                    <a:lstStyle/>
                    <a:p>
                      <a:pPr algn="l" fontAlgn="b"/>
                      <a:r>
                        <a:rPr lang="en-US" sz="1200" u="none" strike="noStrike">
                          <a:effectLst/>
                        </a:rPr>
                        <a:t>                    -   </a:t>
                      </a:r>
                      <a:endParaRPr lang="en-US" sz="1200" b="0" i="0" u="none" strike="noStrike">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FOOD SERVICE</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7.65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7.95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 0.30</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dirty="0" smtClean="0">
                          <a:effectLst/>
                        </a:rPr>
                        <a:t>TRANSPORTATION</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44.29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51.43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 5.14</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smtClean="0">
                          <a:effectLst/>
                        </a:rPr>
                        <a:t>1 office staff, 1 mechanic, 7 </a:t>
                      </a:r>
                      <a:r>
                        <a:rPr lang="en-US" sz="1200" u="none" strike="noStrike" dirty="0" err="1" smtClean="0">
                          <a:effectLst/>
                        </a:rPr>
                        <a:t>add’l</a:t>
                      </a:r>
                      <a:r>
                        <a:rPr lang="en-US" sz="1200" u="none" strike="noStrike" dirty="0" smtClean="0">
                          <a:effectLst/>
                        </a:rPr>
                        <a:t> routes</a:t>
                      </a:r>
                      <a:endParaRPr lang="en-US" sz="1200" b="0" i="0" u="none" strike="noStrike" dirty="0">
                        <a:effectLst/>
                        <a:latin typeface="Geneva"/>
                      </a:endParaRPr>
                    </a:p>
                  </a:txBody>
                  <a:tcPr marL="9525" marR="9525" marT="9525" marB="0" anchor="b"/>
                </a:tc>
              </a:tr>
              <a:tr h="266302">
                <a:tc>
                  <a:txBody>
                    <a:bodyPr/>
                    <a:lstStyle/>
                    <a:p>
                      <a:pPr algn="l" fontAlgn="b"/>
                      <a:r>
                        <a:rPr lang="en-US" sz="1000" b="0" i="0" u="none" strike="noStrike" dirty="0" smtClean="0">
                          <a:effectLst/>
                          <a:latin typeface="Geneva"/>
                        </a:rPr>
                        <a:t>FAMILY</a:t>
                      </a:r>
                      <a:r>
                        <a:rPr lang="en-US" sz="1000" b="0" i="0" u="none" strike="noStrike" baseline="0" dirty="0" smtClean="0">
                          <a:effectLst/>
                          <a:latin typeface="Geneva"/>
                        </a:rPr>
                        <a:t> RESOURCE COORD</a:t>
                      </a:r>
                      <a:endParaRPr lang="en-US" sz="1000" b="0" i="0" u="none" strike="noStrike" dirty="0">
                        <a:effectLst/>
                        <a:latin typeface="Geneva"/>
                      </a:endParaRPr>
                    </a:p>
                  </a:txBody>
                  <a:tcPr marL="9525" marR="9525" marT="9525" marB="0" anchor="b"/>
                </a:tc>
                <a:tc>
                  <a:txBody>
                    <a:bodyPr/>
                    <a:lstStyle/>
                    <a:p>
                      <a:pPr algn="l" fontAlgn="b"/>
                      <a:r>
                        <a:rPr lang="en-US" sz="1200" b="0" i="0" u="none" strike="noStrike" baseline="0" dirty="0" smtClean="0">
                          <a:effectLst/>
                          <a:latin typeface="Geneva"/>
                        </a:rPr>
                        <a:t>            - </a:t>
                      </a:r>
                      <a:endParaRPr lang="en-US" sz="1200" b="0" i="0" u="none" strike="noStrike" dirty="0">
                        <a:effectLst/>
                        <a:latin typeface="Geneva"/>
                      </a:endParaRPr>
                    </a:p>
                  </a:txBody>
                  <a:tcPr marL="9525" marR="9525" marT="9525" marB="0" anchor="b"/>
                </a:tc>
                <a:tc>
                  <a:txBody>
                    <a:bodyPr/>
                    <a:lstStyle/>
                    <a:p>
                      <a:pPr algn="just" fontAlgn="b"/>
                      <a:r>
                        <a:rPr lang="en-US" sz="1200" b="0" i="0" u="none" strike="noStrike" dirty="0" smtClean="0">
                          <a:effectLst/>
                          <a:latin typeface="Geneva"/>
                        </a:rPr>
                        <a:t>                  .85</a:t>
                      </a:r>
                      <a:endParaRPr lang="en-US" sz="1200" b="0" i="0" u="none" strike="noStrike" dirty="0">
                        <a:effectLst/>
                        <a:latin typeface="Geneva"/>
                      </a:endParaRPr>
                    </a:p>
                  </a:txBody>
                  <a:tcPr marL="9525" marR="9525" marT="9525" marB="0" anchor="b"/>
                </a:tc>
                <a:tc>
                  <a:txBody>
                    <a:bodyPr/>
                    <a:lstStyle/>
                    <a:p>
                      <a:pPr algn="l" fontAlgn="b"/>
                      <a:r>
                        <a:rPr lang="en-US" sz="1200" b="0" i="0" u="none" strike="noStrike" dirty="0" smtClean="0">
                          <a:effectLst/>
                          <a:latin typeface="Geneva"/>
                        </a:rPr>
                        <a:t>                  .85</a:t>
                      </a:r>
                    </a:p>
                  </a:txBody>
                  <a:tcPr marL="9525" marR="9525" marT="9525" marB="0" anchor="b"/>
                </a:tc>
                <a:tc>
                  <a:txBody>
                    <a:bodyPr/>
                    <a:lstStyle/>
                    <a:p>
                      <a:pPr algn="l" fontAlgn="b"/>
                      <a:r>
                        <a:rPr lang="en-US" sz="1200" b="0" i="0" u="none" strike="noStrike" dirty="0" smtClean="0">
                          <a:effectLst/>
                          <a:latin typeface="Geneva"/>
                        </a:rPr>
                        <a:t>New position</a:t>
                      </a:r>
                      <a:endParaRPr lang="en-US" sz="1200" b="0" i="0" u="none" strike="noStrike" dirty="0">
                        <a:effectLst/>
                        <a:latin typeface="Geneva"/>
                      </a:endParaRPr>
                    </a:p>
                  </a:txBody>
                  <a:tcPr marL="9525" marR="9525" marT="9525" marB="0" anchor="b"/>
                </a:tc>
              </a:tr>
              <a:tr h="266302">
                <a:tc>
                  <a:txBody>
                    <a:bodyPr/>
                    <a:lstStyle/>
                    <a:p>
                      <a:pPr algn="l" fontAlgn="b"/>
                      <a:r>
                        <a:rPr lang="en-US" sz="1200" u="none" strike="noStrike">
                          <a:effectLst/>
                        </a:rPr>
                        <a:t>TOTAL CLASSIFIED STAFF</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151.02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151.02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 17.30 </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bl>
          </a:graphicData>
        </a:graphic>
      </p:graphicFrame>
    </p:spTree>
    <p:extLst>
      <p:ext uri="{BB962C8B-B14F-4D97-AF65-F5344CB8AC3E}">
        <p14:creationId xmlns:p14="http://schemas.microsoft.com/office/powerpoint/2010/main" val="3461644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0" y="2895600"/>
            <a:ext cx="5410200" cy="2133600"/>
          </a:xfrm>
        </p:spPr>
        <p:txBody>
          <a:bodyPr>
            <a:normAutofit/>
          </a:bodyPr>
          <a:lstStyle/>
          <a:p>
            <a:r>
              <a:rPr lang="en-US" dirty="0" smtClean="0"/>
              <a:t>Capital Projects  </a:t>
            </a:r>
          </a:p>
          <a:p>
            <a:r>
              <a:rPr lang="en-US" dirty="0" smtClean="0"/>
              <a:t>Debt Service</a:t>
            </a:r>
          </a:p>
          <a:p>
            <a:r>
              <a:rPr lang="en-US" dirty="0" smtClean="0"/>
              <a:t>ASB	 </a:t>
            </a:r>
          </a:p>
          <a:p>
            <a:r>
              <a:rPr lang="en-US" dirty="0" smtClean="0"/>
              <a:t>Transportation vehicle</a:t>
            </a:r>
            <a:endParaRPr lang="en-US" dirty="0"/>
          </a:p>
        </p:txBody>
      </p:sp>
      <p:sp>
        <p:nvSpPr>
          <p:cNvPr id="2" name="Title 1"/>
          <p:cNvSpPr>
            <a:spLocks noGrp="1"/>
          </p:cNvSpPr>
          <p:nvPr>
            <p:ph type="title"/>
          </p:nvPr>
        </p:nvSpPr>
        <p:spPr>
          <a:xfrm>
            <a:off x="1371600" y="1219200"/>
            <a:ext cx="6858000" cy="1362075"/>
          </a:xfrm>
        </p:spPr>
        <p:txBody>
          <a:bodyPr/>
          <a:lstStyle/>
          <a:p>
            <a:r>
              <a:rPr lang="en-US" dirty="0" smtClean="0">
                <a:effectLst>
                  <a:reflection blurRad="6350" stA="55000" endA="300" endPos="45500" dir="5400000" sy="-100000" algn="bl" rotWithShape="0"/>
                </a:effectLst>
              </a:rPr>
              <a:t>Other Funds</a:t>
            </a:r>
            <a:endParaRPr lang="en-US" dirty="0">
              <a:effectLst>
                <a:reflection blurRad="6350" stA="55000" endA="300" endPos="45500" dir="5400000" sy="-100000" algn="bl" rotWithShape="0"/>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0"/>
            <a:ext cx="8153400" cy="1066800"/>
          </a:xfrm>
        </p:spPr>
        <p:txBody>
          <a:bodyPr/>
          <a:lstStyle/>
          <a:p>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Capital Projects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sz="quarter"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r>
              <a:rPr lang="en-US" dirty="0" smtClean="0"/>
              <a:t>Beginning Fund Balance	$360,000</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Revenues/Other Fin </a:t>
            </a:r>
            <a:r>
              <a:rPr lang="en-US" dirty="0" err="1" smtClean="0"/>
              <a:t>Srce</a:t>
            </a:r>
            <a:r>
              <a:rPr lang="en-US" dirty="0" smtClean="0"/>
              <a:t>	$634,100</a:t>
            </a:r>
          </a:p>
          <a:p>
            <a:pPr>
              <a:buClr>
                <a:schemeClr val="bg2">
                  <a:lumMod val="20000"/>
                  <a:lumOff val="80000"/>
                </a:schemeClr>
              </a:buClr>
              <a:buNone/>
            </a:pPr>
            <a:r>
              <a:rPr lang="en-US" sz="1600" dirty="0" smtClean="0"/>
              <a:t>	</a:t>
            </a:r>
          </a:p>
          <a:p>
            <a:pPr>
              <a:buClr>
                <a:schemeClr val="bg2">
                  <a:lumMod val="20000"/>
                  <a:lumOff val="80000"/>
                </a:schemeClr>
              </a:buClr>
            </a:pPr>
            <a:r>
              <a:rPr lang="en-US" dirty="0" smtClean="0"/>
              <a:t>Expenditures/Fin Uses		$</a:t>
            </a:r>
            <a:r>
              <a:rPr lang="en-US" u="sng" dirty="0" smtClean="0"/>
              <a:t>910,000</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Ending Fund Balance		$  84,100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0"/>
            <a:ext cx="8153400" cy="1066800"/>
          </a:xfrm>
        </p:spPr>
        <p:txBody>
          <a:bodyPr/>
          <a:lstStyle/>
          <a:p>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Debt Service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sz="quarter"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r>
              <a:rPr lang="en-US" dirty="0" smtClean="0"/>
              <a:t>Beginning Fund Balance	$1,608,000</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Revenues/Other Fin Source	$3,186,967</a:t>
            </a:r>
          </a:p>
          <a:p>
            <a:pPr>
              <a:buClr>
                <a:schemeClr val="bg2">
                  <a:lumMod val="20000"/>
                  <a:lumOff val="80000"/>
                </a:schemeClr>
              </a:buClr>
              <a:buNone/>
            </a:pPr>
            <a:r>
              <a:rPr lang="en-US" sz="1600" dirty="0" smtClean="0"/>
              <a:t>	</a:t>
            </a:r>
          </a:p>
          <a:p>
            <a:pPr>
              <a:buClr>
                <a:schemeClr val="bg2">
                  <a:lumMod val="20000"/>
                  <a:lumOff val="80000"/>
                </a:schemeClr>
              </a:buClr>
            </a:pPr>
            <a:r>
              <a:rPr lang="en-US" dirty="0" smtClean="0"/>
              <a:t>Expenditures/Other Fin Uses	$</a:t>
            </a:r>
            <a:r>
              <a:rPr lang="en-US" u="sng" dirty="0" smtClean="0"/>
              <a:t>3,381,144</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Ending Fund Balance		$1,413,823</a:t>
            </a:r>
            <a:endParaRPr lang="en-US" dirty="0"/>
          </a:p>
        </p:txBody>
      </p:sp>
      <p:sp>
        <p:nvSpPr>
          <p:cNvPr id="3" name="TextBox 2"/>
          <p:cNvSpPr txBox="1"/>
          <p:nvPr/>
        </p:nvSpPr>
        <p:spPr>
          <a:xfrm>
            <a:off x="914400" y="5943600"/>
            <a:ext cx="4230645" cy="369332"/>
          </a:xfrm>
          <a:prstGeom prst="rect">
            <a:avLst/>
          </a:prstGeom>
          <a:noFill/>
        </p:spPr>
        <p:txBody>
          <a:bodyPr wrap="none" rtlCol="0">
            <a:spAutoFit/>
          </a:bodyPr>
          <a:lstStyle/>
          <a:p>
            <a:r>
              <a:rPr lang="en-US" dirty="0" smtClean="0"/>
              <a:t>Debt Outstanding 9/1/17 = $53,005,000</a:t>
            </a:r>
            <a:endParaRPr lang="en-US" dirty="0"/>
          </a:p>
        </p:txBody>
      </p:sp>
    </p:spTree>
    <p:extLst>
      <p:ext uri="{BB962C8B-B14F-4D97-AF65-F5344CB8AC3E}">
        <p14:creationId xmlns:p14="http://schemas.microsoft.com/office/powerpoint/2010/main" val="2098902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52400"/>
            <a:ext cx="8153400" cy="990600"/>
          </a:xfrm>
        </p:spPr>
        <p:txBody>
          <a:bodyPr/>
          <a:lstStyle/>
          <a:p>
            <a:r>
              <a:rPr lang="en-US" b="1" dirty="0" smtClean="0">
                <a:solidFill>
                  <a:schemeClr val="tx1"/>
                </a:solidFill>
                <a:effectLst>
                  <a:reflection blurRad="6350" stA="60000" endA="900" endPos="58000" dir="5400000" sy="-100000" algn="bl" rotWithShape="0"/>
                </a:effectLst>
                <a:latin typeface="Century Gothic" pitchFamily="34" charset="0"/>
              </a:rPr>
              <a:t>ASB FUND</a:t>
            </a:r>
            <a:endParaRPr lang="en-US" b="1" dirty="0">
              <a:solidFill>
                <a:schemeClr val="tx1"/>
              </a:solidFill>
              <a:effectLst>
                <a:reflection blurRad="6350" stA="60000" endA="900" endPos="58000" dir="5400000" sy="-100000" algn="bl" rotWithShape="0"/>
              </a:effectLst>
              <a:latin typeface="Century Gothic" pitchFamily="34" charset="0"/>
            </a:endParaRPr>
          </a:p>
        </p:txBody>
      </p:sp>
      <p:sp>
        <p:nvSpPr>
          <p:cNvPr id="6" name="Content Placeholder 5"/>
          <p:cNvSpPr>
            <a:spLocks noGrp="1"/>
          </p:cNvSpPr>
          <p:nvPr>
            <p:ph sz="quarter" idx="1"/>
          </p:nvPr>
        </p:nvSpPr>
        <p:spPr>
          <a:xfrm>
            <a:off x="612648" y="2286000"/>
            <a:ext cx="7769352" cy="3810000"/>
          </a:xfrm>
        </p:spPr>
        <p:txBody>
          <a:bodyPr>
            <a:normAutofit/>
          </a:bodyPr>
          <a:lstStyle/>
          <a:p>
            <a:pPr>
              <a:buNone/>
            </a:pPr>
            <a:endParaRPr lang="en-US" dirty="0" smtClean="0"/>
          </a:p>
          <a:p>
            <a:pPr>
              <a:buClr>
                <a:schemeClr val="tx2"/>
              </a:buClr>
              <a:buFont typeface="Wingdings" pitchFamily="2" charset="2"/>
              <a:buChar char="q"/>
            </a:pPr>
            <a:r>
              <a:rPr lang="en-US" dirty="0" smtClean="0"/>
              <a:t>  Beginning Fund Balance		$173,262</a:t>
            </a:r>
          </a:p>
          <a:p>
            <a:pPr>
              <a:buClr>
                <a:schemeClr val="tx2"/>
              </a:buClr>
              <a:buNone/>
            </a:pPr>
            <a:endParaRPr lang="en-US" sz="1400" dirty="0" smtClean="0"/>
          </a:p>
          <a:p>
            <a:pPr>
              <a:buClr>
                <a:schemeClr val="tx2"/>
              </a:buClr>
              <a:buFont typeface="Wingdings" pitchFamily="2" charset="2"/>
              <a:buChar char="q"/>
            </a:pPr>
            <a:r>
              <a:rPr lang="en-US" dirty="0" smtClean="0"/>
              <a:t>  Revenues				$354,800</a:t>
            </a:r>
          </a:p>
          <a:p>
            <a:pPr>
              <a:buClr>
                <a:schemeClr val="tx2"/>
              </a:buClr>
              <a:buNone/>
            </a:pPr>
            <a:endParaRPr lang="en-US" sz="1400" dirty="0" smtClean="0"/>
          </a:p>
          <a:p>
            <a:pPr>
              <a:buClr>
                <a:schemeClr val="tx2"/>
              </a:buClr>
              <a:buFont typeface="Wingdings" pitchFamily="2" charset="2"/>
              <a:buChar char="q"/>
            </a:pPr>
            <a:r>
              <a:rPr lang="en-US" dirty="0" smtClean="0"/>
              <a:t>  Expenditures				</a:t>
            </a:r>
            <a:r>
              <a:rPr lang="en-US" u="sng" dirty="0" smtClean="0"/>
              <a:t>$348,750</a:t>
            </a:r>
            <a:endParaRPr lang="en-US" u="sng" dirty="0"/>
          </a:p>
          <a:p>
            <a:pPr>
              <a:buClr>
                <a:schemeClr val="tx2"/>
              </a:buClr>
              <a:buNone/>
            </a:pPr>
            <a:endParaRPr lang="en-US" sz="1400" dirty="0" smtClean="0"/>
          </a:p>
          <a:p>
            <a:pPr>
              <a:buClr>
                <a:schemeClr val="tx2"/>
              </a:buClr>
              <a:buFont typeface="Wingdings" pitchFamily="2" charset="2"/>
              <a:buChar char="q"/>
            </a:pPr>
            <a:r>
              <a:rPr lang="en-US" dirty="0" smtClean="0"/>
              <a:t>  Ending Fund Balance			$179,312</a:t>
            </a:r>
          </a:p>
          <a:p>
            <a:endParaRPr lang="en-US" dirty="0"/>
          </a:p>
        </p:txBody>
      </p:sp>
      <p:sp>
        <p:nvSpPr>
          <p:cNvPr id="4" name="TextBox 3"/>
          <p:cNvSpPr txBox="1"/>
          <p:nvPr/>
        </p:nvSpPr>
        <p:spPr>
          <a:xfrm>
            <a:off x="762000" y="1600200"/>
            <a:ext cx="7696200" cy="923330"/>
          </a:xfrm>
          <a:prstGeom prst="rect">
            <a:avLst/>
          </a:prstGeom>
          <a:noFill/>
        </p:spPr>
        <p:txBody>
          <a:bodyPr wrap="square" rtlCol="0">
            <a:spAutoFit/>
          </a:bodyPr>
          <a:lstStyle/>
          <a:p>
            <a:r>
              <a:rPr lang="en-US" dirty="0" smtClean="0"/>
              <a:t>ASB funds are for the extracurricular benefit for the students.  Their involvement in the decision-making process is an integral part of associated student body government.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tx1"/>
                </a:solidFill>
                <a:effectLst>
                  <a:reflection blurRad="6350" stA="60000" endA="900" endPos="58000" dir="5400000" sy="-100000" algn="bl" rotWithShape="0"/>
                </a:effectLst>
              </a:rPr>
              <a:t>TRANSPORTATION VEHICLE FUND</a:t>
            </a:r>
            <a:endParaRPr lang="en-US" dirty="0">
              <a:solidFill>
                <a:schemeClr val="tx1"/>
              </a:solidFill>
              <a:effectLst>
                <a:reflection blurRad="6350" stA="60000" endA="900" endPos="58000" dir="5400000" sy="-100000" algn="bl" rotWithShape="0"/>
              </a:effectLst>
            </a:endParaRPr>
          </a:p>
        </p:txBody>
      </p:sp>
      <p:sp>
        <p:nvSpPr>
          <p:cNvPr id="6" name="Content Placeholder 5"/>
          <p:cNvSpPr>
            <a:spLocks noGrp="1"/>
          </p:cNvSpPr>
          <p:nvPr>
            <p:ph sz="quarter" idx="1"/>
          </p:nvPr>
        </p:nvSpPr>
        <p:spPr>
          <a:xfrm>
            <a:off x="381000" y="2724329"/>
            <a:ext cx="8229600" cy="3505199"/>
          </a:xfrm>
        </p:spPr>
        <p:txBody>
          <a:bodyPr>
            <a:normAutofit lnSpcReduction="10000"/>
          </a:bodyPr>
          <a:lstStyle/>
          <a:p>
            <a:pPr>
              <a:buNone/>
            </a:pPr>
            <a:endParaRPr lang="en-US" dirty="0" smtClean="0"/>
          </a:p>
          <a:p>
            <a:pPr>
              <a:buClr>
                <a:schemeClr val="tx2"/>
              </a:buClr>
              <a:buFont typeface="Wingdings" pitchFamily="2" charset="2"/>
              <a:buChar char="q"/>
            </a:pPr>
            <a:r>
              <a:rPr lang="en-US" dirty="0" smtClean="0"/>
              <a:t>  Beginning Fund Balance		$3,044,865</a:t>
            </a:r>
          </a:p>
          <a:p>
            <a:pPr>
              <a:buClr>
                <a:schemeClr val="tx2"/>
              </a:buClr>
              <a:buNone/>
            </a:pPr>
            <a:endParaRPr lang="en-US" sz="1400" dirty="0" smtClean="0"/>
          </a:p>
          <a:p>
            <a:pPr>
              <a:buClr>
                <a:schemeClr val="tx2"/>
              </a:buClr>
              <a:buFont typeface="Wingdings" pitchFamily="2" charset="2"/>
              <a:buChar char="q"/>
            </a:pPr>
            <a:r>
              <a:rPr lang="en-US" dirty="0" smtClean="0"/>
              <a:t>  Revenues				$ 1,119,000</a:t>
            </a:r>
          </a:p>
          <a:p>
            <a:pPr>
              <a:buClr>
                <a:schemeClr val="tx2"/>
              </a:buClr>
              <a:buNone/>
            </a:pPr>
            <a:endParaRPr lang="en-US" sz="1400" dirty="0" smtClean="0"/>
          </a:p>
          <a:p>
            <a:pPr>
              <a:buClr>
                <a:schemeClr val="tx2"/>
              </a:buClr>
              <a:buFont typeface="Wingdings" pitchFamily="2" charset="2"/>
              <a:buChar char="q"/>
            </a:pPr>
            <a:r>
              <a:rPr lang="en-US" dirty="0" smtClean="0"/>
              <a:t>  Expenditures				$2,000,000</a:t>
            </a:r>
          </a:p>
          <a:p>
            <a:pPr>
              <a:buClr>
                <a:schemeClr val="tx2"/>
              </a:buClr>
              <a:buNone/>
            </a:pPr>
            <a:endParaRPr lang="en-US" sz="1400" dirty="0" smtClean="0"/>
          </a:p>
          <a:p>
            <a:pPr>
              <a:buClr>
                <a:schemeClr val="tx2"/>
              </a:buClr>
              <a:buFont typeface="Wingdings" pitchFamily="2" charset="2"/>
              <a:buChar char="q"/>
            </a:pPr>
            <a:r>
              <a:rPr lang="en-US" dirty="0" smtClean="0"/>
              <a:t>  Ending Fund Balance			$2,163,865</a:t>
            </a:r>
          </a:p>
          <a:p>
            <a:pPr>
              <a:buNone/>
            </a:pPr>
            <a:endParaRPr lang="en-US" dirty="0"/>
          </a:p>
        </p:txBody>
      </p:sp>
      <p:sp>
        <p:nvSpPr>
          <p:cNvPr id="4" name="TextBox 3"/>
          <p:cNvSpPr txBox="1"/>
          <p:nvPr/>
        </p:nvSpPr>
        <p:spPr>
          <a:xfrm>
            <a:off x="685800" y="1524000"/>
            <a:ext cx="7467600" cy="1200329"/>
          </a:xfrm>
          <a:prstGeom prst="rect">
            <a:avLst/>
          </a:prstGeom>
          <a:noFill/>
        </p:spPr>
        <p:txBody>
          <a:bodyPr wrap="square" rtlCol="0">
            <a:spAutoFit/>
          </a:bodyPr>
          <a:lstStyle/>
          <a:p>
            <a:r>
              <a:rPr lang="en-US" dirty="0" smtClean="0"/>
              <a:t>This fund is used to replace buses.  Revenue comes from the State (in the form of depreciation payments), interest earned on the investments and the annual levy payments made by the for Co-Op districts.  This fund is fully self-supporting with state depreciation funds.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Fund Balance Summary</a:t>
            </a:r>
            <a:endParaRPr lang="en-US" dirty="0"/>
          </a:p>
        </p:txBody>
      </p:sp>
      <p:sp>
        <p:nvSpPr>
          <p:cNvPr id="3" name="Content Placeholder 2"/>
          <p:cNvSpPr>
            <a:spLocks noGrp="1"/>
          </p:cNvSpPr>
          <p:nvPr>
            <p:ph sz="quarter" idx="1"/>
          </p:nvPr>
        </p:nvSpPr>
        <p:spPr>
          <a:xfrm>
            <a:off x="612648" y="1600200"/>
            <a:ext cx="8153400" cy="5029200"/>
          </a:xfrm>
        </p:spPr>
        <p:txBody>
          <a:bodyPr/>
          <a:lstStyle/>
          <a:p>
            <a:r>
              <a:rPr lang="en-US" dirty="0" smtClean="0"/>
              <a:t>History of total fund balance at year-end, percentage of budgeted expenditures and Budgeted increase or decrease to fund balance</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87808655"/>
              </p:ext>
            </p:extLst>
          </p:nvPr>
        </p:nvGraphicFramePr>
        <p:xfrm>
          <a:off x="990600" y="2971798"/>
          <a:ext cx="7162800" cy="3657600"/>
        </p:xfrm>
        <a:graphic>
          <a:graphicData uri="http://schemas.openxmlformats.org/drawingml/2006/table">
            <a:tbl>
              <a:tblPr firstRow="1" bandRow="1">
                <a:tableStyleId>{5C22544A-7EE6-4342-B048-85BDC9FD1C3A}</a:tableStyleId>
              </a:tblPr>
              <a:tblGrid>
                <a:gridCol w="1115743"/>
                <a:gridCol w="1221591"/>
                <a:gridCol w="1432560"/>
                <a:gridCol w="1658754"/>
                <a:gridCol w="1734152"/>
              </a:tblGrid>
              <a:tr h="649096">
                <a:tc>
                  <a:txBody>
                    <a:bodyPr/>
                    <a:lstStyle/>
                    <a:p>
                      <a:pPr algn="ctr"/>
                      <a:r>
                        <a:rPr lang="en-US" dirty="0" smtClean="0"/>
                        <a:t>Year Ended</a:t>
                      </a:r>
                      <a:endParaRPr lang="en-US" dirty="0"/>
                    </a:p>
                  </a:txBody>
                  <a:tcPr/>
                </a:tc>
                <a:tc>
                  <a:txBody>
                    <a:bodyPr/>
                    <a:lstStyle/>
                    <a:p>
                      <a:pPr algn="ctr"/>
                      <a:r>
                        <a:rPr lang="en-US" dirty="0" smtClean="0"/>
                        <a:t>FB as a % of Expend</a:t>
                      </a:r>
                      <a:endParaRPr lang="en-US" dirty="0"/>
                    </a:p>
                  </a:txBody>
                  <a:tcPr/>
                </a:tc>
                <a:tc>
                  <a:txBody>
                    <a:bodyPr/>
                    <a:lstStyle/>
                    <a:p>
                      <a:pPr algn="ctr"/>
                      <a:r>
                        <a:rPr lang="en-US" dirty="0" smtClean="0"/>
                        <a:t>Budgeted Expenditures</a:t>
                      </a:r>
                      <a:endParaRPr lang="en-US" dirty="0"/>
                    </a:p>
                  </a:txBody>
                  <a:tcPr/>
                </a:tc>
                <a:tc>
                  <a:txBody>
                    <a:bodyPr/>
                    <a:lstStyle/>
                    <a:p>
                      <a:pPr algn="ctr"/>
                      <a:r>
                        <a:rPr lang="en-US" dirty="0" smtClean="0"/>
                        <a:t>Total Fund</a:t>
                      </a:r>
                      <a:r>
                        <a:rPr lang="en-US" baseline="0" dirty="0" smtClean="0"/>
                        <a:t> Balance</a:t>
                      </a:r>
                      <a:endParaRPr lang="en-US" dirty="0"/>
                    </a:p>
                  </a:txBody>
                  <a:tcPr/>
                </a:tc>
                <a:tc>
                  <a:txBody>
                    <a:bodyPr/>
                    <a:lstStyle/>
                    <a:p>
                      <a:pPr algn="ctr"/>
                      <a:r>
                        <a:rPr lang="en-US" dirty="0" smtClean="0"/>
                        <a:t>Budgeted </a:t>
                      </a:r>
                      <a:r>
                        <a:rPr lang="en-US" dirty="0" err="1" smtClean="0"/>
                        <a:t>Inc</a:t>
                      </a:r>
                      <a:r>
                        <a:rPr lang="en-US" dirty="0" smtClean="0"/>
                        <a:t>/(Dec)</a:t>
                      </a:r>
                      <a:r>
                        <a:rPr lang="en-US" baseline="0" dirty="0" smtClean="0"/>
                        <a:t> to FB</a:t>
                      </a:r>
                      <a:endParaRPr lang="en-US" dirty="0"/>
                    </a:p>
                  </a:txBody>
                  <a:tcPr/>
                </a:tc>
              </a:tr>
              <a:tr h="376063">
                <a:tc>
                  <a:txBody>
                    <a:bodyPr/>
                    <a:lstStyle/>
                    <a:p>
                      <a:pPr algn="ctr" fontAlgn="b"/>
                      <a:r>
                        <a:rPr lang="en-US" sz="1200" b="0" i="0" u="none" strike="noStrike" dirty="0">
                          <a:effectLst/>
                          <a:latin typeface="Arial"/>
                        </a:rPr>
                        <a:t>2011</a:t>
                      </a:r>
                    </a:p>
                  </a:txBody>
                  <a:tcPr marL="9525" marR="9525" marT="9525" marB="0" anchor="b"/>
                </a:tc>
                <a:tc>
                  <a:txBody>
                    <a:bodyPr/>
                    <a:lstStyle/>
                    <a:p>
                      <a:pPr algn="ctr" fontAlgn="b"/>
                      <a:r>
                        <a:rPr lang="en-US" sz="1200" b="0" i="0" u="none" strike="noStrike" dirty="0">
                          <a:effectLst/>
                          <a:latin typeface="Arial"/>
                        </a:rPr>
                        <a:t>11.8%</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20,707,518.00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2,436,449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baseline="0" dirty="0" smtClean="0">
                          <a:effectLst/>
                          <a:latin typeface="Arial"/>
                        </a:rPr>
                        <a:t>$                  0              </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a:effectLst/>
                          <a:latin typeface="Arial"/>
                        </a:rPr>
                        <a:t>2012</a:t>
                      </a:r>
                    </a:p>
                  </a:txBody>
                  <a:tcPr marL="9525" marR="9525" marT="9525" marB="0" anchor="b"/>
                </a:tc>
                <a:tc>
                  <a:txBody>
                    <a:bodyPr/>
                    <a:lstStyle/>
                    <a:p>
                      <a:pPr algn="ctr" fontAlgn="b"/>
                      <a:r>
                        <a:rPr lang="en-US" sz="1200" b="0" i="0" u="none" strike="noStrike" dirty="0">
                          <a:effectLst/>
                          <a:latin typeface="Arial"/>
                        </a:rPr>
                        <a:t>14.1%</a:t>
                      </a:r>
                    </a:p>
                  </a:txBody>
                  <a:tcPr marL="9525" marR="9525" marT="9525" marB="0" anchor="b"/>
                </a:tc>
                <a:tc>
                  <a:txBody>
                    <a:bodyPr/>
                    <a:lstStyle/>
                    <a:p>
                      <a:pPr algn="r" fontAlgn="b"/>
                      <a:r>
                        <a:rPr lang="en-US" sz="1200" b="0" i="0" u="none" strike="noStrike" dirty="0">
                          <a:effectLst/>
                          <a:latin typeface="Arial"/>
                        </a:rPr>
                        <a:t> </a:t>
                      </a:r>
                      <a:r>
                        <a:rPr lang="en-US" sz="1200" b="0" i="0" u="none" strike="noStrike" dirty="0" smtClean="0">
                          <a:effectLst/>
                          <a:latin typeface="Arial"/>
                        </a:rPr>
                        <a:t>$  </a:t>
                      </a:r>
                      <a:r>
                        <a:rPr lang="en-US" sz="1200" b="0" i="0" u="none" strike="noStrike" dirty="0">
                          <a:effectLst/>
                          <a:latin typeface="Arial"/>
                        </a:rPr>
                        <a:t>21,029,248.00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2,967,227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(220,000)</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dirty="0" smtClean="0">
                          <a:effectLst/>
                          <a:latin typeface="Arial"/>
                        </a:rPr>
                        <a:t>2013</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21,251,166.00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2,515,483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(121,877)</a:t>
                      </a:r>
                      <a:r>
                        <a:rPr lang="en-US" sz="1200" b="0" i="0" u="none" strike="noStrike" baseline="0" dirty="0" smtClean="0">
                          <a:effectLst/>
                          <a:latin typeface="Arial"/>
                        </a:rPr>
                        <a:t> </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dirty="0" smtClean="0">
                          <a:effectLst/>
                          <a:latin typeface="Arial"/>
                        </a:rPr>
                        <a:t>2014</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23,652,108.00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2,785,917</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                  0</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dirty="0" smtClean="0">
                          <a:effectLst/>
                          <a:latin typeface="Arial"/>
                        </a:rPr>
                        <a:t>2015</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11.3%</a:t>
                      </a:r>
                    </a:p>
                  </a:txBody>
                  <a:tcPr marL="9525" marR="9525" marT="9525" marB="0" anchor="b"/>
                </a:tc>
                <a:tc>
                  <a:txBody>
                    <a:bodyPr/>
                    <a:lstStyle/>
                    <a:p>
                      <a:pPr algn="r" fontAlgn="b"/>
                      <a:r>
                        <a:rPr lang="en-US" sz="1200" b="0" i="0" u="none" strike="noStrike" dirty="0" smtClean="0">
                          <a:effectLst/>
                          <a:latin typeface="Arial"/>
                        </a:rPr>
                        <a:t>$  25,096,872.00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2,842,390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0</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dirty="0" smtClean="0">
                          <a:effectLst/>
                          <a:latin typeface="Arial"/>
                        </a:rPr>
                        <a:t>2016</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10.4</a:t>
                      </a:r>
                      <a:r>
                        <a:rPr lang="en-US" sz="1200" b="0" i="0" u="none" strike="noStrike" dirty="0">
                          <a:effectLst/>
                          <a:latin typeface="Arial"/>
                        </a:rPr>
                        <a:t>%</a:t>
                      </a:r>
                      <a:endParaRPr lang="en-US" sz="1200" b="0" i="0" u="none" strike="noStrike" dirty="0" smtClean="0">
                        <a:effectLst/>
                        <a:latin typeface="Arial"/>
                      </a:endParaRPr>
                    </a:p>
                  </a:txBody>
                  <a:tcPr marL="9525" marR="9525" marT="9525" marB="0" anchor="b"/>
                </a:tc>
                <a:tc>
                  <a:txBody>
                    <a:bodyPr/>
                    <a:lstStyle/>
                    <a:p>
                      <a:pPr algn="r" fontAlgn="b"/>
                      <a:r>
                        <a:rPr lang="en-US" sz="1200" b="0" i="0" u="none" strike="noStrike" dirty="0" smtClean="0">
                          <a:effectLst/>
                          <a:latin typeface="Arial"/>
                        </a:rPr>
                        <a:t>$  27,794,132.00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2,900,000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(118,362)</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dirty="0" smtClean="0">
                          <a:effectLst/>
                          <a:latin typeface="Arial"/>
                        </a:rPr>
                        <a:t>2017</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 9.8%</a:t>
                      </a:r>
                    </a:p>
                  </a:txBody>
                  <a:tcPr marL="9525" marR="9525" marT="9525" marB="0" anchor="b"/>
                </a:tc>
                <a:tc>
                  <a:txBody>
                    <a:bodyPr/>
                    <a:lstStyle/>
                    <a:p>
                      <a:pPr algn="r" fontAlgn="b"/>
                      <a:r>
                        <a:rPr lang="en-US" sz="1200" b="0" i="0" u="none" strike="noStrike" dirty="0" smtClean="0">
                          <a:effectLst/>
                          <a:latin typeface="Arial"/>
                        </a:rPr>
                        <a:t>$  29,670,373.00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2,900,000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(197,529)</a:t>
                      </a:r>
                      <a:endParaRPr lang="en-US" sz="1200" b="0" i="0" u="none" strike="noStrike" dirty="0">
                        <a:effectLst/>
                        <a:latin typeface="Arial"/>
                      </a:endParaRPr>
                    </a:p>
                  </a:txBody>
                  <a:tcPr marL="9525" marR="9525" marT="9525" marB="0" anchor="b"/>
                </a:tc>
              </a:tr>
              <a:tr h="376063">
                <a:tc>
                  <a:txBody>
                    <a:bodyPr/>
                    <a:lstStyle/>
                    <a:p>
                      <a:pPr algn="ctr" fontAlgn="b"/>
                      <a:r>
                        <a:rPr lang="en-US" sz="1200" b="0" i="0" u="none" strike="noStrike" dirty="0" smtClean="0">
                          <a:effectLst/>
                          <a:latin typeface="Arial"/>
                        </a:rPr>
                        <a:t>2018</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 7.4%</a:t>
                      </a:r>
                    </a:p>
                  </a:txBody>
                  <a:tcPr marL="9525" marR="9525" marT="9525" marB="0" anchor="b"/>
                </a:tc>
                <a:tc>
                  <a:txBody>
                    <a:bodyPr/>
                    <a:lstStyle/>
                    <a:p>
                      <a:pPr algn="r" fontAlgn="b"/>
                      <a:r>
                        <a:rPr lang="en-US" sz="1200" b="0" i="0" u="none" strike="noStrike" dirty="0" smtClean="0">
                          <a:effectLst/>
                          <a:latin typeface="Arial"/>
                        </a:rPr>
                        <a:t>$  32,673,646.00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2,410,388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a:t>
                      </a:r>
                      <a:r>
                        <a:rPr lang="en-US" sz="1200" b="0" i="0" u="none" strike="noStrike" dirty="0" smtClean="0">
                          <a:effectLst/>
                          <a:latin typeface="Arial"/>
                        </a:rPr>
                        <a:t>(91,708)</a:t>
                      </a:r>
                      <a:endParaRPr lang="en-US" sz="12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67618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3400"/>
          </a:xfrm>
        </p:spPr>
        <p:txBody>
          <a:bodyPr>
            <a:normAutofit/>
          </a:bodyPr>
          <a:lstStyle/>
          <a:p>
            <a:r>
              <a:rPr lang="en-US" sz="2800" dirty="0" smtClean="0"/>
              <a:t>2017-18 Budget Highlights</a:t>
            </a:r>
            <a:endParaRPr lang="en-US" sz="2800"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288973363"/>
              </p:ext>
            </p:extLst>
          </p:nvPr>
        </p:nvGraphicFramePr>
        <p:xfrm>
          <a:off x="457200" y="1676401"/>
          <a:ext cx="8077200" cy="4428397"/>
        </p:xfrm>
        <a:graphic>
          <a:graphicData uri="http://schemas.openxmlformats.org/drawingml/2006/table">
            <a:tbl>
              <a:tblPr firstRow="1" bandRow="1">
                <a:tableStyleId>{5C22544A-7EE6-4342-B048-85BDC9FD1C3A}</a:tableStyleId>
              </a:tblPr>
              <a:tblGrid>
                <a:gridCol w="5758003"/>
                <a:gridCol w="2319197"/>
              </a:tblGrid>
              <a:tr h="343320">
                <a:tc>
                  <a:txBody>
                    <a:bodyPr/>
                    <a:lstStyle/>
                    <a:p>
                      <a:r>
                        <a:rPr lang="en-US" sz="1000" dirty="0" smtClean="0"/>
                        <a:t>Item/Description</a:t>
                      </a:r>
                      <a:endParaRPr lang="en-US" sz="1000" dirty="0"/>
                    </a:p>
                  </a:txBody>
                  <a:tcPr/>
                </a:tc>
                <a:tc>
                  <a:txBody>
                    <a:bodyPr/>
                    <a:lstStyle/>
                    <a:p>
                      <a:endParaRPr lang="en-US" sz="1000" dirty="0"/>
                    </a:p>
                  </a:txBody>
                  <a:tcPr/>
                </a:tc>
              </a:tr>
              <a:tr h="286100">
                <a:tc>
                  <a:txBody>
                    <a:bodyPr/>
                    <a:lstStyle/>
                    <a:p>
                      <a:r>
                        <a:rPr lang="en-US" sz="1200" b="0" dirty="0" smtClean="0"/>
                        <a:t>Total</a:t>
                      </a:r>
                      <a:r>
                        <a:rPr lang="en-US" sz="1200" b="0" baseline="0" dirty="0" smtClean="0"/>
                        <a:t> Revenue Changes from </a:t>
                      </a:r>
                      <a:r>
                        <a:rPr lang="en-US" sz="1200" b="0" baseline="0" dirty="0" smtClean="0"/>
                        <a:t>2016-17</a:t>
                      </a:r>
                      <a:endParaRPr lang="en-US" sz="1200" b="0" dirty="0"/>
                    </a:p>
                  </a:txBody>
                  <a:tcPr/>
                </a:tc>
                <a:tc>
                  <a:txBody>
                    <a:bodyPr/>
                    <a:lstStyle/>
                    <a:p>
                      <a:pPr algn="ctr"/>
                      <a:r>
                        <a:rPr lang="en-US" sz="1200" dirty="0" smtClean="0"/>
                        <a:t>  10.2%</a:t>
                      </a:r>
                      <a:endParaRPr lang="en-US" sz="1200" dirty="0"/>
                    </a:p>
                  </a:txBody>
                  <a:tcPr/>
                </a:tc>
              </a:tr>
              <a:tr h="286100">
                <a:tc>
                  <a:txBody>
                    <a:bodyPr/>
                    <a:lstStyle/>
                    <a:p>
                      <a:r>
                        <a:rPr lang="en-US" sz="1200" b="0" dirty="0" smtClean="0"/>
                        <a:t>      Local Property Tax/Levy Equalization</a:t>
                      </a:r>
                      <a:r>
                        <a:rPr lang="en-US" sz="1200" b="0" baseline="0" dirty="0" smtClean="0"/>
                        <a:t> Increase – increased levy</a:t>
                      </a:r>
                      <a:endParaRPr lang="en-US" sz="1200" b="0" dirty="0"/>
                    </a:p>
                  </a:txBody>
                  <a:tcPr/>
                </a:tc>
                <a:tc>
                  <a:txBody>
                    <a:bodyPr/>
                    <a:lstStyle/>
                    <a:p>
                      <a:pPr algn="ctr"/>
                      <a:r>
                        <a:rPr lang="en-US" sz="1200" dirty="0" smtClean="0"/>
                        <a:t>   7.0%</a:t>
                      </a:r>
                      <a:endParaRPr lang="en-US" sz="1200" dirty="0"/>
                    </a:p>
                  </a:txBody>
                  <a:tcPr/>
                </a:tc>
              </a:tr>
              <a:tr h="286100">
                <a:tc>
                  <a:txBody>
                    <a:bodyPr/>
                    <a:lstStyle/>
                    <a:p>
                      <a:r>
                        <a:rPr lang="en-US" sz="1200" b="0" dirty="0" smtClean="0"/>
                        <a:t>     Apportionment Increase (Revenue) – increased enrollment</a:t>
                      </a:r>
                      <a:endParaRPr lang="en-US" sz="1200" b="0" dirty="0"/>
                    </a:p>
                  </a:txBody>
                  <a:tcPr/>
                </a:tc>
                <a:tc>
                  <a:txBody>
                    <a:bodyPr/>
                    <a:lstStyle/>
                    <a:p>
                      <a:pPr algn="ctr"/>
                      <a:r>
                        <a:rPr lang="en-US" sz="1200" dirty="0" smtClean="0"/>
                        <a:t>  10%</a:t>
                      </a:r>
                      <a:endParaRPr lang="en-US" sz="1200" dirty="0"/>
                    </a:p>
                  </a:txBody>
                  <a:tcPr/>
                </a:tc>
              </a:tr>
              <a:tr h="365777">
                <a:tc>
                  <a:txBody>
                    <a:bodyPr/>
                    <a:lstStyle/>
                    <a:p>
                      <a:r>
                        <a:rPr lang="en-US" sz="1200" b="0" dirty="0" smtClean="0"/>
                        <a:t>     Special</a:t>
                      </a:r>
                      <a:r>
                        <a:rPr lang="en-US" sz="1200" b="0" baseline="0" dirty="0" smtClean="0"/>
                        <a:t> Ed Increase (Revenue) – increased enrollment and Safety Net Increase</a:t>
                      </a:r>
                      <a:endParaRPr lang="en-US" sz="1200" b="0" dirty="0"/>
                    </a:p>
                  </a:txBody>
                  <a:tcPr/>
                </a:tc>
                <a:tc>
                  <a:txBody>
                    <a:bodyPr/>
                    <a:lstStyle/>
                    <a:p>
                      <a:pPr algn="ctr"/>
                      <a:r>
                        <a:rPr lang="en-US" sz="1200" dirty="0" smtClean="0"/>
                        <a:t>  25%</a:t>
                      </a:r>
                      <a:endParaRPr lang="en-US" sz="1200" dirty="0"/>
                    </a:p>
                  </a:txBody>
                  <a:tcPr/>
                </a:tc>
              </a:tr>
              <a:tr h="286100">
                <a:tc>
                  <a:txBody>
                    <a:bodyPr/>
                    <a:lstStyle/>
                    <a:p>
                      <a:r>
                        <a:rPr lang="en-US" sz="1200" b="0" dirty="0" smtClean="0"/>
                        <a:t>     Title One Decrease (Revenue) – allocation decrease</a:t>
                      </a:r>
                      <a:r>
                        <a:rPr lang="en-US" sz="1200" b="0" baseline="0" dirty="0" smtClean="0"/>
                        <a:t> and no large carryover from PY</a:t>
                      </a:r>
                      <a:endParaRPr lang="en-US" sz="1200" b="0" dirty="0"/>
                    </a:p>
                  </a:txBody>
                  <a:tcPr/>
                </a:tc>
                <a:tc>
                  <a:txBody>
                    <a:bodyPr/>
                    <a:lstStyle/>
                    <a:p>
                      <a:pPr algn="ctr"/>
                      <a:r>
                        <a:rPr lang="en-US" sz="1200" dirty="0" smtClean="0"/>
                        <a:t>  -19%</a:t>
                      </a:r>
                      <a:endParaRPr lang="en-US" sz="1200" dirty="0"/>
                    </a:p>
                  </a:txBody>
                  <a:tcPr/>
                </a:tc>
              </a:tr>
              <a:tr h="286100">
                <a:tc>
                  <a:txBody>
                    <a:bodyPr/>
                    <a:lstStyle/>
                    <a:p>
                      <a:r>
                        <a:rPr lang="en-US" sz="1200" b="0" dirty="0" smtClean="0"/>
                        <a:t>     Hi-C/</a:t>
                      </a:r>
                      <a:r>
                        <a:rPr lang="en-US" sz="1200" b="0" dirty="0" err="1" smtClean="0"/>
                        <a:t>Misc</a:t>
                      </a:r>
                      <a:r>
                        <a:rPr lang="en-US" sz="1200" b="0" baseline="0" dirty="0" smtClean="0"/>
                        <a:t> Fed Increase – Leg change for Hi-C/New Federal grant increase in Title II</a:t>
                      </a:r>
                      <a:endParaRPr lang="en-US" sz="1200" b="0" dirty="0"/>
                    </a:p>
                  </a:txBody>
                  <a:tcPr/>
                </a:tc>
                <a:tc>
                  <a:txBody>
                    <a:bodyPr/>
                    <a:lstStyle/>
                    <a:p>
                      <a:pPr algn="ctr"/>
                      <a:r>
                        <a:rPr lang="en-US" sz="1200" dirty="0" smtClean="0"/>
                        <a:t>114%</a:t>
                      </a:r>
                      <a:endParaRPr lang="en-US" sz="1200" dirty="0"/>
                    </a:p>
                  </a:txBody>
                  <a:tcPr/>
                </a:tc>
              </a:tr>
              <a:tr h="286100">
                <a:tc>
                  <a:txBody>
                    <a:bodyPr/>
                    <a:lstStyle/>
                    <a:p>
                      <a:r>
                        <a:rPr lang="en-US" sz="1200" b="0" dirty="0" smtClean="0"/>
                        <a:t>     KWRL (Revenue) – state</a:t>
                      </a:r>
                      <a:r>
                        <a:rPr lang="en-US" sz="1200" b="0" baseline="0" dirty="0" smtClean="0"/>
                        <a:t> </a:t>
                      </a:r>
                      <a:r>
                        <a:rPr lang="en-US" sz="1200" b="0" dirty="0" smtClean="0"/>
                        <a:t>allocation/unfunded increase to cover increased expenditures</a:t>
                      </a:r>
                      <a:endParaRPr lang="en-US" sz="1200" b="0" dirty="0"/>
                    </a:p>
                  </a:txBody>
                  <a:tcPr/>
                </a:tc>
                <a:tc>
                  <a:txBody>
                    <a:bodyPr/>
                    <a:lstStyle/>
                    <a:p>
                      <a:pPr algn="ctr"/>
                      <a:r>
                        <a:rPr lang="en-US" sz="1200" dirty="0" smtClean="0"/>
                        <a:t>  15%</a:t>
                      </a:r>
                      <a:endParaRPr lang="en-US" sz="1200" dirty="0"/>
                    </a:p>
                  </a:txBody>
                  <a:tcPr/>
                </a:tc>
              </a:tr>
              <a:tr h="286100">
                <a:tc>
                  <a:txBody>
                    <a:bodyPr/>
                    <a:lstStyle/>
                    <a:p>
                      <a:r>
                        <a:rPr lang="en-US" sz="1200" b="0" dirty="0" smtClean="0"/>
                        <a:t>Total Expenditure </a:t>
                      </a:r>
                      <a:r>
                        <a:rPr lang="en-US" sz="1200" b="0" dirty="0" smtClean="0"/>
                        <a:t>Changes </a:t>
                      </a:r>
                      <a:r>
                        <a:rPr lang="en-US" sz="1200" b="0" dirty="0" smtClean="0"/>
                        <a:t>from </a:t>
                      </a:r>
                      <a:r>
                        <a:rPr lang="en-US" sz="1200" b="0" dirty="0" smtClean="0"/>
                        <a:t>2016-17</a:t>
                      </a:r>
                      <a:endParaRPr lang="en-US" sz="1200" b="0" dirty="0"/>
                    </a:p>
                  </a:txBody>
                  <a:tcPr/>
                </a:tc>
                <a:tc>
                  <a:txBody>
                    <a:bodyPr/>
                    <a:lstStyle/>
                    <a:p>
                      <a:pPr algn="ctr"/>
                      <a:r>
                        <a:rPr lang="en-US" sz="1200" dirty="0" smtClean="0"/>
                        <a:t>  6.3%</a:t>
                      </a:r>
                      <a:endParaRPr lang="en-US" sz="1200" dirty="0"/>
                    </a:p>
                  </a:txBody>
                  <a:tcPr/>
                </a:tc>
              </a:tr>
              <a:tr h="286100">
                <a:tc>
                  <a:txBody>
                    <a:bodyPr/>
                    <a:lstStyle/>
                    <a:p>
                      <a:r>
                        <a:rPr lang="en-US" sz="1200" b="0" dirty="0" smtClean="0"/>
                        <a:t>     Certificated Salaries</a:t>
                      </a:r>
                      <a:r>
                        <a:rPr lang="en-US" sz="1200" b="0" baseline="0" dirty="0" smtClean="0"/>
                        <a:t> – State COLA, Increased Staff, Step Increases</a:t>
                      </a:r>
                      <a:endParaRPr lang="en-US" sz="1200" b="0" dirty="0"/>
                    </a:p>
                  </a:txBody>
                  <a:tcPr/>
                </a:tc>
                <a:tc>
                  <a:txBody>
                    <a:bodyPr/>
                    <a:lstStyle/>
                    <a:p>
                      <a:pPr algn="ctr"/>
                      <a:r>
                        <a:rPr lang="en-US" sz="1200" dirty="0" smtClean="0"/>
                        <a:t>  </a:t>
                      </a:r>
                      <a:r>
                        <a:rPr lang="en-US" sz="1200" dirty="0" smtClean="0"/>
                        <a:t>4.3%</a:t>
                      </a:r>
                      <a:endParaRPr lang="en-US" sz="1200" dirty="0"/>
                    </a:p>
                  </a:txBody>
                  <a:tcPr/>
                </a:tc>
              </a:tr>
              <a:tr h="286100">
                <a:tc>
                  <a:txBody>
                    <a:bodyPr/>
                    <a:lstStyle/>
                    <a:p>
                      <a:pPr algn="l"/>
                      <a:r>
                        <a:rPr lang="en-US" sz="1200" dirty="0" smtClean="0"/>
                        <a:t>     </a:t>
                      </a:r>
                      <a:r>
                        <a:rPr lang="en-US" sz="1200" baseline="0" dirty="0" smtClean="0"/>
                        <a:t>Classified Salaries – State COLA, Many New Positions, Step Increases</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14.4%</a:t>
                      </a:r>
                      <a:endParaRPr lang="en-US" sz="1200" dirty="0" smtClean="0"/>
                    </a:p>
                  </a:txBody>
                  <a:tcPr/>
                </a:tc>
              </a:tr>
              <a:tr h="286100">
                <a:tc>
                  <a:txBody>
                    <a:bodyPr/>
                    <a:lstStyle/>
                    <a:p>
                      <a:pPr algn="l"/>
                      <a:r>
                        <a:rPr lang="en-US" sz="1200" baseline="0" dirty="0" smtClean="0"/>
                        <a:t>     Employee Benefits – State Allocation Increase, Retirement Rates Increase, New Positions</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a:t>
                      </a:r>
                      <a:r>
                        <a:rPr lang="en-US" sz="1200" dirty="0" smtClean="0"/>
                        <a:t>12.8%</a:t>
                      </a:r>
                      <a:endParaRPr lang="en-US" sz="1200" dirty="0" smtClean="0"/>
                    </a:p>
                  </a:txBody>
                  <a:tcPr/>
                </a:tc>
              </a:tr>
              <a:tr h="286100">
                <a:tc>
                  <a:txBody>
                    <a:bodyPr/>
                    <a:lstStyle/>
                    <a:p>
                      <a:pPr algn="l"/>
                      <a:r>
                        <a:rPr lang="en-US" sz="1200" baseline="0" dirty="0" smtClean="0"/>
                        <a:t>     </a:t>
                      </a:r>
                      <a:r>
                        <a:rPr lang="en-US" sz="1200" baseline="0" dirty="0" smtClean="0"/>
                        <a:t>Capital Outlay – Capacity for Maintenance Projects</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530%</a:t>
                      </a:r>
                      <a:endParaRPr lang="en-US" sz="1200" dirty="0" smtClean="0"/>
                    </a:p>
                  </a:txBody>
                  <a:tcPr/>
                </a:tc>
              </a:tr>
              <a:tr h="286100">
                <a:tc>
                  <a:txBody>
                    <a:bodyPr/>
                    <a:lstStyle/>
                    <a:p>
                      <a:r>
                        <a:rPr lang="en-US" sz="1200" dirty="0" smtClean="0"/>
                        <a:t>     Human Resources</a:t>
                      </a:r>
                      <a:r>
                        <a:rPr lang="en-US" sz="1200" baseline="0" dirty="0" smtClean="0"/>
                        <a:t> Increase – Increased Staff (not in 15-16 Budget)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58.6%</a:t>
                      </a:r>
                    </a:p>
                  </a:txBody>
                  <a:tcPr/>
                </a:tc>
              </a:tr>
              <a:tr h="286100">
                <a:tc>
                  <a:txBody>
                    <a:bodyPr/>
                    <a:lstStyle/>
                    <a:p>
                      <a:r>
                        <a:rPr lang="en-US" sz="1200" baseline="0" dirty="0" smtClean="0"/>
                        <a:t>     Bus Payment – Reinstated Bus Purchase Payment </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100.0</a:t>
                      </a:r>
                      <a:r>
                        <a:rPr lang="en-US" sz="1200" dirty="0" smtClean="0"/>
                        <a:t>%</a:t>
                      </a:r>
                    </a:p>
                  </a:txBody>
                  <a:tcPr/>
                </a:tc>
              </a:tr>
            </a:tbl>
          </a:graphicData>
        </a:graphic>
      </p:graphicFrame>
    </p:spTree>
    <p:extLst>
      <p:ext uri="{BB962C8B-B14F-4D97-AF65-F5344CB8AC3E}">
        <p14:creationId xmlns:p14="http://schemas.microsoft.com/office/powerpoint/2010/main" val="4266408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2017-18 Budget </a:t>
            </a:r>
            <a:r>
              <a:rPr lang="en-US" sz="2800" dirty="0" smtClean="0"/>
              <a:t>Highlights - Continued</a:t>
            </a:r>
            <a:endParaRPr lang="en-US" sz="28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383128742"/>
              </p:ext>
            </p:extLst>
          </p:nvPr>
        </p:nvGraphicFramePr>
        <p:xfrm>
          <a:off x="612775" y="1600200"/>
          <a:ext cx="8153400" cy="4191000"/>
        </p:xfrm>
        <a:graphic>
          <a:graphicData uri="http://schemas.openxmlformats.org/drawingml/2006/table">
            <a:tbl>
              <a:tblPr firstRow="1" bandRow="1">
                <a:tableStyleId>{5C22544A-7EE6-4342-B048-85BDC9FD1C3A}</a:tableStyleId>
              </a:tblPr>
              <a:tblGrid>
                <a:gridCol w="5559425"/>
                <a:gridCol w="2593975"/>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Item/Description</a:t>
                      </a:r>
                    </a:p>
                    <a:p>
                      <a:endParaRPr lang="en-US" sz="1200" dirty="0"/>
                    </a:p>
                  </a:txBody>
                  <a:tcPr/>
                </a:tc>
                <a:tc>
                  <a:txBody>
                    <a:bodyPr/>
                    <a:lstStyle/>
                    <a:p>
                      <a:endParaRPr lang="en-US" sz="1200"/>
                    </a:p>
                  </a:txBody>
                  <a:tcPr/>
                </a:tc>
              </a:tr>
              <a:tr h="370840">
                <a:tc>
                  <a:txBody>
                    <a:bodyPr/>
                    <a:lstStyle/>
                    <a:p>
                      <a:r>
                        <a:rPr lang="en-US" sz="1000" dirty="0" smtClean="0"/>
                        <a:t>Enrollment Increase from 16-17 </a:t>
                      </a:r>
                      <a:r>
                        <a:rPr lang="en-US" sz="1000" dirty="0" smtClean="0"/>
                        <a:t>Budget (2,276 to 2,389)</a:t>
                      </a:r>
                      <a:endParaRPr lang="en-US" sz="1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5.0%</a:t>
                      </a:r>
                      <a:endParaRPr lang="en-US" sz="1000" dirty="0" smtClean="0"/>
                    </a:p>
                  </a:txBody>
                  <a:tcPr/>
                </a:tc>
              </a:tr>
              <a:tr h="370840">
                <a:tc>
                  <a:txBody>
                    <a:bodyPr/>
                    <a:lstStyle/>
                    <a:p>
                      <a:r>
                        <a:rPr lang="en-US" sz="1000" dirty="0" smtClean="0"/>
                        <a:t>Enrollment Increase from 16-17 Actual (2,363</a:t>
                      </a:r>
                      <a:r>
                        <a:rPr lang="en-US" sz="1000" baseline="0" dirty="0" smtClean="0"/>
                        <a:t> to 2,389)</a:t>
                      </a:r>
                      <a:endParaRPr lang="en-US" sz="1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1.1%</a:t>
                      </a:r>
                      <a:endParaRPr lang="en-US" sz="1000" dirty="0" smtClean="0"/>
                    </a:p>
                  </a:txBody>
                  <a:tcPr/>
                </a:tc>
              </a:tr>
              <a:tr h="370840">
                <a:tc>
                  <a:txBody>
                    <a:bodyPr/>
                    <a:lstStyle/>
                    <a:p>
                      <a:r>
                        <a:rPr lang="en-US" sz="1000" dirty="0" smtClean="0"/>
                        <a:t>Special Education</a:t>
                      </a:r>
                      <a:r>
                        <a:rPr lang="en-US" sz="1000" baseline="0" dirty="0" smtClean="0"/>
                        <a:t> Enrollment Increase from 16-17 Budget (280 to 324)</a:t>
                      </a:r>
                      <a:endParaRPr lang="en-US" sz="10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 </a:t>
                      </a:r>
                      <a:r>
                        <a:rPr lang="en-US" sz="1000" dirty="0" smtClean="0"/>
                        <a:t>15.7%</a:t>
                      </a:r>
                      <a:endParaRPr lang="en-US" sz="1000" dirty="0" smtClean="0"/>
                    </a:p>
                  </a:txBody>
                  <a:tcPr/>
                </a:tc>
              </a:tr>
              <a:tr h="370840">
                <a:tc>
                  <a:txBody>
                    <a:bodyPr/>
                    <a:lstStyle/>
                    <a:p>
                      <a:r>
                        <a:rPr lang="en-US" sz="1000" dirty="0" smtClean="0"/>
                        <a:t>Special Education Enrollment</a:t>
                      </a:r>
                      <a:r>
                        <a:rPr lang="en-US" sz="1000" baseline="0" dirty="0" smtClean="0"/>
                        <a:t> Increase from 16-17 Actual (310 to 324)</a:t>
                      </a:r>
                      <a:endParaRPr lang="en-US" sz="1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4.5%</a:t>
                      </a:r>
                      <a:endParaRPr lang="en-US" sz="1000" dirty="0" smtClean="0"/>
                    </a:p>
                  </a:txBody>
                  <a:tcPr/>
                </a:tc>
              </a:tr>
              <a:tr h="370840">
                <a:tc>
                  <a:txBody>
                    <a:bodyPr/>
                    <a:lstStyle/>
                    <a:p>
                      <a:endParaRPr lang="en-US" sz="1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a:tc>
              </a:tr>
              <a:tr h="370840">
                <a:tc>
                  <a:txBody>
                    <a:bodyPr/>
                    <a:lstStyle/>
                    <a:p>
                      <a:r>
                        <a:rPr lang="en-US" sz="1000" dirty="0" smtClean="0"/>
                        <a:t>Certificated</a:t>
                      </a:r>
                      <a:r>
                        <a:rPr lang="en-US" sz="1000" baseline="0" dirty="0" smtClean="0"/>
                        <a:t> Staff Increase of </a:t>
                      </a:r>
                      <a:r>
                        <a:rPr lang="en-US" sz="1000" baseline="0" dirty="0" smtClean="0"/>
                        <a:t>3.5 FTE </a:t>
                      </a:r>
                      <a:endParaRPr lang="en-US" sz="1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 </a:t>
                      </a:r>
                      <a:r>
                        <a:rPr lang="en-US" sz="1000" dirty="0" smtClean="0"/>
                        <a:t>2.3%</a:t>
                      </a:r>
                      <a:endParaRPr lang="en-US" sz="1000" dirty="0" smtClean="0"/>
                    </a:p>
                  </a:txBody>
                  <a:tcPr/>
                </a:tc>
              </a:tr>
              <a:tr h="370840">
                <a:tc>
                  <a:txBody>
                    <a:bodyPr/>
                    <a:lstStyle/>
                    <a:p>
                      <a:r>
                        <a:rPr lang="en-US" sz="1000" dirty="0" smtClean="0"/>
                        <a:t>Classified Staff Increase of </a:t>
                      </a:r>
                      <a:r>
                        <a:rPr lang="en-US" sz="1000" dirty="0" smtClean="0"/>
                        <a:t>17.3 </a:t>
                      </a:r>
                      <a:r>
                        <a:rPr lang="en-US" sz="1000" dirty="0" smtClean="0"/>
                        <a:t>FTE</a:t>
                      </a:r>
                      <a:endParaRPr lang="en-US" sz="1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 </a:t>
                      </a:r>
                      <a:r>
                        <a:rPr lang="en-US" sz="1000" dirty="0" smtClean="0"/>
                        <a:t>11.6%</a:t>
                      </a:r>
                      <a:endParaRPr lang="en-US" sz="1000" dirty="0" smtClean="0"/>
                    </a:p>
                  </a:txBody>
                  <a:tcPr/>
                </a:tc>
              </a:tr>
              <a:tr h="370840">
                <a:tc>
                  <a:txBody>
                    <a:bodyPr/>
                    <a:lstStyle/>
                    <a:p>
                      <a:endParaRPr lang="en-US" sz="1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a:tc>
              </a:tr>
              <a:tr h="370840">
                <a:tc>
                  <a:txBody>
                    <a:bodyPr/>
                    <a:lstStyle/>
                    <a:p>
                      <a:r>
                        <a:rPr lang="en-US" sz="1000" dirty="0" smtClean="0"/>
                        <a:t>Certificated</a:t>
                      </a:r>
                      <a:r>
                        <a:rPr lang="en-US" sz="1000" baseline="0" dirty="0" smtClean="0"/>
                        <a:t> Retirement Percentage (District portion from 13.13% of pay to 15.2% of pay)</a:t>
                      </a:r>
                    </a:p>
                    <a:p>
                      <a:r>
                        <a:rPr lang="en-US" sz="1000" baseline="0" dirty="0" smtClean="0"/>
                        <a:t>Classified Retirement Percentage (District portion from 11.58% of pay to 13.48% of pay)</a:t>
                      </a:r>
                      <a:endParaRPr lang="en-US" sz="1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15.8% increase</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16.4% increase</a:t>
                      </a:r>
                      <a:endParaRPr lang="en-US" sz="1000" dirty="0" smtClean="0"/>
                    </a:p>
                  </a:txBody>
                  <a:tcPr/>
                </a:tc>
              </a:tr>
              <a:tr h="370840">
                <a:tc>
                  <a:txBody>
                    <a:bodyPr/>
                    <a:lstStyle/>
                    <a:p>
                      <a:endParaRPr lang="en-US" sz="1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a:tc>
              </a:tr>
            </a:tbl>
          </a:graphicData>
        </a:graphic>
      </p:graphicFrame>
    </p:spTree>
    <p:extLst>
      <p:ext uri="{BB962C8B-B14F-4D97-AF65-F5344CB8AC3E}">
        <p14:creationId xmlns:p14="http://schemas.microsoft.com/office/powerpoint/2010/main" val="281062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Fund Revenues – 17-18</a:t>
            </a:r>
            <a:endParaRPr lang="en-US" dirty="0"/>
          </a:p>
        </p:txBody>
      </p:sp>
      <p:graphicFrame>
        <p:nvGraphicFramePr>
          <p:cNvPr id="15" name="Content Placeholder 14"/>
          <p:cNvGraphicFramePr>
            <a:graphicFrameLocks noGrp="1"/>
          </p:cNvGraphicFramePr>
          <p:nvPr>
            <p:ph sz="quarter" idx="1"/>
            <p:extLst>
              <p:ext uri="{D42A27DB-BD31-4B8C-83A1-F6EECF244321}">
                <p14:modId xmlns:p14="http://schemas.microsoft.com/office/powerpoint/2010/main" val="24150010"/>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normAutofit/>
          </a:bodyPr>
          <a:lstStyle/>
          <a:p>
            <a:r>
              <a:rPr lang="en-US" dirty="0" smtClean="0"/>
              <a:t>Historical GF Revenues by Type</a:t>
            </a:r>
          </a:p>
        </p:txBody>
      </p:sp>
      <p:graphicFrame>
        <p:nvGraphicFramePr>
          <p:cNvPr id="8" name="Chart 7"/>
          <p:cNvGraphicFramePr/>
          <p:nvPr>
            <p:extLst>
              <p:ext uri="{D42A27DB-BD31-4B8C-83A1-F6EECF244321}">
                <p14:modId xmlns:p14="http://schemas.microsoft.com/office/powerpoint/2010/main" val="3288835037"/>
              </p:ext>
            </p:extLst>
          </p:nvPr>
        </p:nvGraphicFramePr>
        <p:xfrm>
          <a:off x="838200" y="1752600"/>
          <a:ext cx="7391400" cy="4419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Fund Expenditures – 17-18</a:t>
            </a:r>
            <a:endParaRPr lang="en-US" dirty="0"/>
          </a:p>
        </p:txBody>
      </p:sp>
      <p:graphicFrame>
        <p:nvGraphicFramePr>
          <p:cNvPr id="15" name="Content Placeholder 14"/>
          <p:cNvGraphicFramePr>
            <a:graphicFrameLocks noGrp="1"/>
          </p:cNvGraphicFramePr>
          <p:nvPr>
            <p:ph sz="quarter" idx="1"/>
            <p:extLst>
              <p:ext uri="{D42A27DB-BD31-4B8C-83A1-F6EECF244321}">
                <p14:modId xmlns:p14="http://schemas.microsoft.com/office/powerpoint/2010/main" val="3602802286"/>
              </p:ext>
            </p:extLst>
          </p:nvPr>
        </p:nvGraphicFramePr>
        <p:xfrm>
          <a:off x="612648" y="19050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3675265"/>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Historical Expenditures by Object</a:t>
            </a:r>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4267964693"/>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Levy Dollars</a:t>
            </a:r>
            <a:endParaRPr lang="en-US" dirty="0"/>
          </a:p>
        </p:txBody>
      </p:sp>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443221961"/>
              </p:ext>
            </p:extLst>
          </p:nvPr>
        </p:nvGraphicFramePr>
        <p:xfrm>
          <a:off x="533400" y="1905000"/>
          <a:ext cx="7315200" cy="4038600"/>
        </p:xfrm>
        <a:graphic>
          <a:graphicData uri="http://schemas.openxmlformats.org/drawingml/2006/table">
            <a:tbl>
              <a:tblPr firstRow="1" bandRow="1">
                <a:tableStyleId>{5C22544A-7EE6-4342-B048-85BDC9FD1C3A}</a:tableStyleId>
              </a:tblPr>
              <a:tblGrid>
                <a:gridCol w="3061043"/>
                <a:gridCol w="1374346"/>
                <a:gridCol w="1432011"/>
                <a:gridCol w="1447800"/>
              </a:tblGrid>
              <a:tr h="552450">
                <a:tc>
                  <a:txBody>
                    <a:bodyPr/>
                    <a:lstStyle/>
                    <a:p>
                      <a:r>
                        <a:rPr lang="en-US" baseline="0" dirty="0" smtClean="0">
                          <a:solidFill>
                            <a:schemeClr val="bg1"/>
                          </a:solidFill>
                        </a:rPr>
                        <a:t>Expenditure Type</a:t>
                      </a:r>
                      <a:endParaRPr lang="en-US" baseline="0"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2015-2016</a:t>
                      </a:r>
                      <a:endParaRPr lang="en-US"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2016-2017</a:t>
                      </a:r>
                      <a:endParaRPr lang="en-US"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2017-2018</a:t>
                      </a:r>
                      <a:endParaRPr lang="en-US" dirty="0">
                        <a:solidFill>
                          <a:schemeClr val="bg1"/>
                        </a:solidFill>
                      </a:endParaRPr>
                    </a:p>
                  </a:txBody>
                  <a:tcPr/>
                </a:tc>
              </a:tr>
              <a:tr h="350520">
                <a:tc>
                  <a:txBody>
                    <a:bodyPr/>
                    <a:lstStyle/>
                    <a:p>
                      <a:r>
                        <a:rPr lang="en-US" sz="1400" dirty="0" smtClean="0"/>
                        <a:t>Certificated</a:t>
                      </a:r>
                      <a:r>
                        <a:rPr lang="en-US" sz="1400" baseline="0" dirty="0" smtClean="0"/>
                        <a:t> Salaries</a:t>
                      </a:r>
                    </a:p>
                  </a:txBody>
                  <a:tcPr/>
                </a:tc>
                <a:tc>
                  <a:txBody>
                    <a:bodyPr/>
                    <a:lstStyle/>
                    <a:p>
                      <a:pPr algn="ctr" fontAlgn="b"/>
                      <a:r>
                        <a:rPr lang="en-US" sz="1400" b="0" i="0" u="none" strike="noStrike" baseline="0" dirty="0" smtClean="0">
                          <a:effectLst/>
                          <a:latin typeface="+mj-lt"/>
                        </a:rPr>
                        <a:t>$   775,920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904,000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495,100</a:t>
                      </a:r>
                      <a:endParaRPr lang="en-US" sz="1400" b="0" i="0" u="none" strike="noStrike" baseline="0" dirty="0">
                        <a:effectLst/>
                        <a:latin typeface="+mj-lt"/>
                      </a:endParaRPr>
                    </a:p>
                  </a:txBody>
                  <a:tcPr marL="9525" marR="9525" marT="9525" marB="0" anchor="b"/>
                </a:tc>
              </a:tr>
              <a:tr h="304800">
                <a:tc>
                  <a:txBody>
                    <a:bodyPr/>
                    <a:lstStyle/>
                    <a:p>
                      <a:r>
                        <a:rPr lang="en-US" sz="1400" dirty="0" smtClean="0"/>
                        <a:t>Classified Salaries</a:t>
                      </a:r>
                      <a:endParaRPr lang="en-US" sz="1400" dirty="0"/>
                    </a:p>
                  </a:txBody>
                  <a:tcPr/>
                </a:tc>
                <a:tc>
                  <a:txBody>
                    <a:bodyPr/>
                    <a:lstStyle/>
                    <a:p>
                      <a:pPr algn="ctr" fontAlgn="b"/>
                      <a:r>
                        <a:rPr lang="en-US" sz="1400" b="0" i="0" u="none" strike="noStrike" baseline="0" dirty="0" smtClean="0">
                          <a:effectLst/>
                          <a:latin typeface="+mj-lt"/>
                        </a:rPr>
                        <a:t>$1,501,760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1,527,170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1,707,285</a:t>
                      </a:r>
                      <a:endParaRPr lang="en-US" sz="1400" b="0" i="0" u="none" strike="noStrike" baseline="0" dirty="0">
                        <a:effectLst/>
                        <a:latin typeface="+mj-lt"/>
                      </a:endParaRPr>
                    </a:p>
                  </a:txBody>
                  <a:tcPr marL="9525" marR="9525" marT="9525" marB="0" anchor="b"/>
                </a:tc>
              </a:tr>
              <a:tr h="304800">
                <a:tc>
                  <a:txBody>
                    <a:bodyPr/>
                    <a:lstStyle/>
                    <a:p>
                      <a:r>
                        <a:rPr lang="en-US" sz="1400" dirty="0" smtClean="0"/>
                        <a:t>Administrator</a:t>
                      </a:r>
                      <a:r>
                        <a:rPr lang="en-US" sz="1400" baseline="0" dirty="0" smtClean="0"/>
                        <a:t> Salaries</a:t>
                      </a:r>
                      <a:endParaRPr lang="en-US" sz="1400" dirty="0"/>
                    </a:p>
                  </a:txBody>
                  <a:tcPr/>
                </a:tc>
                <a:tc>
                  <a:txBody>
                    <a:bodyPr/>
                    <a:lstStyle/>
                    <a:p>
                      <a:pPr algn="ctr" fontAlgn="b"/>
                      <a:r>
                        <a:rPr lang="en-US" sz="1400" b="0" i="0" u="none" strike="noStrike" baseline="0" dirty="0" smtClean="0">
                          <a:effectLst/>
                          <a:latin typeface="+mj-lt"/>
                        </a:rPr>
                        <a:t>$   510,500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447,200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518,820</a:t>
                      </a:r>
                      <a:endParaRPr lang="en-US" sz="1400" b="0" i="0" u="none" strike="noStrike" baseline="0" dirty="0">
                        <a:effectLst/>
                        <a:latin typeface="+mj-lt"/>
                      </a:endParaRPr>
                    </a:p>
                  </a:txBody>
                  <a:tcPr marL="9525" marR="9525" marT="9525" marB="0" anchor="b"/>
                </a:tc>
              </a:tr>
              <a:tr h="304800">
                <a:tc>
                  <a:txBody>
                    <a:bodyPr/>
                    <a:lstStyle/>
                    <a:p>
                      <a:r>
                        <a:rPr lang="en-US" sz="1400" dirty="0" smtClean="0"/>
                        <a:t>Benefits</a:t>
                      </a:r>
                    </a:p>
                  </a:txBody>
                  <a:tcPr/>
                </a:tc>
                <a:tc>
                  <a:txBody>
                    <a:bodyPr/>
                    <a:lstStyle/>
                    <a:p>
                      <a:pPr algn="ctr" fontAlgn="b"/>
                      <a:r>
                        <a:rPr lang="en-US" sz="1400" b="0" i="0" u="none" strike="noStrike" baseline="0" dirty="0" smtClean="0">
                          <a:effectLst/>
                          <a:latin typeface="+mj-lt"/>
                        </a:rPr>
                        <a:t>$1,082,395</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1,265,900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1,204,670</a:t>
                      </a:r>
                      <a:endParaRPr lang="en-US" sz="1400" b="0" i="0" u="none" strike="noStrike" baseline="0" dirty="0">
                        <a:effectLst/>
                        <a:latin typeface="+mj-lt"/>
                      </a:endParaRPr>
                    </a:p>
                  </a:txBody>
                  <a:tcPr marL="9525" marR="9525" marT="9525" marB="0" anchor="b"/>
                </a:tc>
              </a:tr>
              <a:tr h="304800">
                <a:tc>
                  <a:txBody>
                    <a:bodyPr/>
                    <a:lstStyle/>
                    <a:p>
                      <a:r>
                        <a:rPr lang="en-US" sz="1400" dirty="0" smtClean="0"/>
                        <a:t>MSOCS (Mat’s/Supplies/</a:t>
                      </a:r>
                      <a:r>
                        <a:rPr lang="en-US" sz="1400" dirty="0" err="1" smtClean="0"/>
                        <a:t>Oper</a:t>
                      </a:r>
                      <a:r>
                        <a:rPr lang="en-US" sz="1400" baseline="0" dirty="0" smtClean="0"/>
                        <a:t> Costs)</a:t>
                      </a:r>
                      <a:endParaRPr lang="en-US" sz="1400" dirty="0"/>
                    </a:p>
                  </a:txBody>
                  <a:tcPr/>
                </a:tc>
                <a:tc>
                  <a:txBody>
                    <a:bodyPr/>
                    <a:lstStyle/>
                    <a:p>
                      <a:pPr algn="ctr" fontAlgn="b"/>
                      <a:r>
                        <a:rPr lang="en-US" sz="1400" b="0" i="0" u="none" strike="noStrike" baseline="0" dirty="0" smtClean="0">
                          <a:effectLst/>
                          <a:latin typeface="+mj-lt"/>
                        </a:rPr>
                        <a:t>$   462,530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129,035</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a:t>
                      </a:r>
                      <a:r>
                        <a:rPr lang="en-US" sz="1400" b="0" i="0" u="none" strike="noStrike" baseline="0" dirty="0" smtClean="0">
                          <a:effectLst/>
                          <a:latin typeface="+mj-lt"/>
                        </a:rPr>
                        <a:t>199,399</a:t>
                      </a:r>
                      <a:endParaRPr lang="en-US" sz="1400" b="0" i="0" u="none" strike="noStrike" baseline="0" dirty="0">
                        <a:effectLst/>
                        <a:latin typeface="+mj-lt"/>
                      </a:endParaRPr>
                    </a:p>
                  </a:txBody>
                  <a:tcPr marL="9525" marR="9525" marT="9525" marB="0" anchor="b"/>
                </a:tc>
              </a:tr>
              <a:tr h="304800">
                <a:tc>
                  <a:txBody>
                    <a:bodyPr/>
                    <a:lstStyle/>
                    <a:p>
                      <a:r>
                        <a:rPr lang="en-US" sz="1400" baseline="0" dirty="0" smtClean="0"/>
                        <a:t>Substitutes</a:t>
                      </a:r>
                      <a:endParaRPr lang="en-US" sz="1400" dirty="0"/>
                    </a:p>
                  </a:txBody>
                  <a:tcPr/>
                </a:tc>
                <a:tc>
                  <a:txBody>
                    <a:bodyPr/>
                    <a:lstStyle/>
                    <a:p>
                      <a:pPr algn="ctr"/>
                      <a:r>
                        <a:rPr lang="en-US" sz="1400" dirty="0" smtClean="0">
                          <a:latin typeface="+mj-lt"/>
                        </a:rPr>
                        <a:t>$     52,220</a:t>
                      </a:r>
                      <a:endParaRPr lang="en-US" sz="1400" dirty="0">
                        <a:latin typeface="+mj-lt"/>
                      </a:endParaRPr>
                    </a:p>
                  </a:txBody>
                  <a:tcPr/>
                </a:tc>
                <a:tc>
                  <a:txBody>
                    <a:bodyPr/>
                    <a:lstStyle/>
                    <a:p>
                      <a:pPr algn="ctr"/>
                      <a:r>
                        <a:rPr lang="en-US" sz="1400" dirty="0" smtClean="0">
                          <a:latin typeface="+mj-lt"/>
                        </a:rPr>
                        <a:t>$       71,000</a:t>
                      </a:r>
                      <a:endParaRPr lang="en-US" sz="1400" dirty="0">
                        <a:latin typeface="+mj-lt"/>
                      </a:endParaRPr>
                    </a:p>
                  </a:txBody>
                  <a:tcPr/>
                </a:tc>
                <a:tc>
                  <a:txBody>
                    <a:bodyPr/>
                    <a:lstStyle/>
                    <a:p>
                      <a:pPr algn="ctr"/>
                      <a:r>
                        <a:rPr lang="en-US" sz="1400" smtClean="0">
                          <a:latin typeface="+mj-lt"/>
                        </a:rPr>
                        <a:t>$     </a:t>
                      </a:r>
                      <a:r>
                        <a:rPr lang="en-US" sz="1400" smtClean="0">
                          <a:latin typeface="+mj-lt"/>
                        </a:rPr>
                        <a:t>136510</a:t>
                      </a:r>
                      <a:endParaRPr lang="en-US" sz="1400" dirty="0">
                        <a:latin typeface="+mj-lt"/>
                      </a:endParaRPr>
                    </a:p>
                  </a:txBody>
                  <a:tcPr/>
                </a:tc>
              </a:tr>
              <a:tr h="304800">
                <a:tc>
                  <a:txBody>
                    <a:bodyPr/>
                    <a:lstStyle/>
                    <a:p>
                      <a:r>
                        <a:rPr lang="en-US" sz="1400" dirty="0" smtClean="0"/>
                        <a:t>Extracurricular</a:t>
                      </a:r>
                      <a:endParaRPr lang="en-US" sz="1400" dirty="0"/>
                    </a:p>
                  </a:txBody>
                  <a:tcPr/>
                </a:tc>
                <a:tc>
                  <a:txBody>
                    <a:bodyPr/>
                    <a:lstStyle/>
                    <a:p>
                      <a:pPr algn="ctr"/>
                      <a:r>
                        <a:rPr lang="en-US" sz="1400" dirty="0" smtClean="0">
                          <a:latin typeface="+mj-lt"/>
                        </a:rPr>
                        <a:t>$   428,035</a:t>
                      </a:r>
                      <a:endParaRPr lang="en-US" sz="1400" dirty="0">
                        <a:latin typeface="+mj-lt"/>
                      </a:endParaRPr>
                    </a:p>
                  </a:txBody>
                  <a:tcPr/>
                </a:tc>
                <a:tc>
                  <a:txBody>
                    <a:bodyPr/>
                    <a:lstStyle/>
                    <a:p>
                      <a:pPr algn="ctr"/>
                      <a:r>
                        <a:rPr lang="en-US" sz="1400" dirty="0" smtClean="0">
                          <a:latin typeface="+mj-lt"/>
                        </a:rPr>
                        <a:t>$     495,875</a:t>
                      </a:r>
                      <a:endParaRPr lang="en-US" sz="1400" dirty="0">
                        <a:latin typeface="+mj-lt"/>
                      </a:endParaRPr>
                    </a:p>
                  </a:txBody>
                  <a:tcPr/>
                </a:tc>
                <a:tc>
                  <a:txBody>
                    <a:bodyPr/>
                    <a:lstStyle/>
                    <a:p>
                      <a:pPr algn="ctr"/>
                      <a:r>
                        <a:rPr lang="en-US" sz="1400" dirty="0" smtClean="0">
                          <a:latin typeface="+mj-lt"/>
                        </a:rPr>
                        <a:t>$     521,355</a:t>
                      </a:r>
                      <a:endParaRPr lang="en-US" sz="1400" dirty="0">
                        <a:latin typeface="+mj-lt"/>
                      </a:endParaRPr>
                    </a:p>
                  </a:txBody>
                  <a:tcPr/>
                </a:tc>
              </a:tr>
              <a:tr h="304800">
                <a:tc>
                  <a:txBody>
                    <a:bodyPr/>
                    <a:lstStyle/>
                    <a:p>
                      <a:r>
                        <a:rPr lang="en-US" sz="1400" dirty="0" smtClean="0"/>
                        <a:t>Special Education</a:t>
                      </a:r>
                      <a:endParaRPr lang="en-US" sz="1400" dirty="0"/>
                    </a:p>
                  </a:txBody>
                  <a:tcPr/>
                </a:tc>
                <a:tc>
                  <a:txBody>
                    <a:bodyPr/>
                    <a:lstStyle/>
                    <a:p>
                      <a:pPr algn="ctr"/>
                      <a:r>
                        <a:rPr lang="en-US" sz="1400" dirty="0" smtClean="0">
                          <a:latin typeface="+mj-lt"/>
                        </a:rPr>
                        <a:t>$   350,170</a:t>
                      </a:r>
                      <a:endParaRPr lang="en-US" sz="1400" dirty="0">
                        <a:latin typeface="+mj-lt"/>
                      </a:endParaRPr>
                    </a:p>
                  </a:txBody>
                  <a:tcPr/>
                </a:tc>
                <a:tc>
                  <a:txBody>
                    <a:bodyPr/>
                    <a:lstStyle/>
                    <a:p>
                      <a:pPr algn="ctr"/>
                      <a:r>
                        <a:rPr lang="en-US" sz="1400" dirty="0" smtClean="0">
                          <a:latin typeface="+mj-lt"/>
                        </a:rPr>
                        <a:t>$     695,100</a:t>
                      </a:r>
                      <a:endParaRPr lang="en-US" sz="1400" dirty="0">
                        <a:latin typeface="+mj-lt"/>
                      </a:endParaRPr>
                    </a:p>
                  </a:txBody>
                  <a:tcPr/>
                </a:tc>
                <a:tc>
                  <a:txBody>
                    <a:bodyPr/>
                    <a:lstStyle/>
                    <a:p>
                      <a:pPr algn="ctr"/>
                      <a:r>
                        <a:rPr lang="en-US" sz="1400" dirty="0" smtClean="0">
                          <a:latin typeface="+mj-lt"/>
                        </a:rPr>
                        <a:t>$     752,925</a:t>
                      </a:r>
                      <a:endParaRPr lang="en-US" sz="1400" dirty="0">
                        <a:latin typeface="+mj-lt"/>
                      </a:endParaRPr>
                    </a:p>
                  </a:txBody>
                  <a:tcPr/>
                </a:tc>
              </a:tr>
              <a:tr h="304800">
                <a:tc>
                  <a:txBody>
                    <a:bodyPr/>
                    <a:lstStyle/>
                    <a:p>
                      <a:r>
                        <a:rPr lang="en-US" sz="1400" dirty="0" smtClean="0"/>
                        <a:t>Food Service Program</a:t>
                      </a:r>
                      <a:endParaRPr lang="en-US" sz="1400" dirty="0"/>
                    </a:p>
                  </a:txBody>
                  <a:tcPr/>
                </a:tc>
                <a:tc>
                  <a:txBody>
                    <a:bodyPr/>
                    <a:lstStyle/>
                    <a:p>
                      <a:pPr algn="ctr"/>
                      <a:r>
                        <a:rPr lang="en-US" sz="1400" dirty="0" smtClean="0">
                          <a:latin typeface="+mj-lt"/>
                        </a:rPr>
                        <a:t>$   124,000</a:t>
                      </a:r>
                      <a:endParaRPr lang="en-US" sz="1400" dirty="0">
                        <a:latin typeface="+mj-lt"/>
                      </a:endParaRPr>
                    </a:p>
                  </a:txBody>
                  <a:tcPr/>
                </a:tc>
                <a:tc>
                  <a:txBody>
                    <a:bodyPr/>
                    <a:lstStyle/>
                    <a:p>
                      <a:pPr algn="ctr"/>
                      <a:r>
                        <a:rPr lang="en-US" sz="1400" dirty="0" smtClean="0">
                          <a:latin typeface="+mj-lt"/>
                        </a:rPr>
                        <a:t>$     120,000</a:t>
                      </a:r>
                      <a:endParaRPr lang="en-US" sz="1400" dirty="0">
                        <a:latin typeface="+mj-lt"/>
                      </a:endParaRPr>
                    </a:p>
                  </a:txBody>
                  <a:tcPr/>
                </a:tc>
                <a:tc>
                  <a:txBody>
                    <a:bodyPr/>
                    <a:lstStyle/>
                    <a:p>
                      <a:pPr algn="ctr"/>
                      <a:r>
                        <a:rPr lang="en-US" sz="1400" dirty="0" smtClean="0">
                          <a:latin typeface="+mj-lt"/>
                        </a:rPr>
                        <a:t>$     135,750</a:t>
                      </a:r>
                      <a:endParaRPr lang="en-US" sz="1400" dirty="0">
                        <a:latin typeface="+mj-lt"/>
                      </a:endParaRPr>
                    </a:p>
                  </a:txBody>
                  <a:tcPr/>
                </a:tc>
              </a:tr>
              <a:tr h="304800">
                <a:tc>
                  <a:txBody>
                    <a:bodyPr/>
                    <a:lstStyle/>
                    <a:p>
                      <a:r>
                        <a:rPr lang="en-US" sz="1400" dirty="0" smtClean="0"/>
                        <a:t>To/From Transportation</a:t>
                      </a:r>
                      <a:endParaRPr lang="en-US" sz="1400" dirty="0"/>
                    </a:p>
                  </a:txBody>
                  <a:tcPr/>
                </a:tc>
                <a:tc>
                  <a:txBody>
                    <a:bodyPr/>
                    <a:lstStyle/>
                    <a:p>
                      <a:pPr algn="ctr"/>
                      <a:r>
                        <a:rPr lang="en-US" sz="1400" dirty="0" smtClean="0">
                          <a:latin typeface="+mj-lt"/>
                        </a:rPr>
                        <a:t>$     52,000</a:t>
                      </a:r>
                      <a:endParaRPr lang="en-US" sz="1400" dirty="0">
                        <a:latin typeface="+mj-lt"/>
                      </a:endParaRPr>
                    </a:p>
                  </a:txBody>
                  <a:tcPr/>
                </a:tc>
                <a:tc>
                  <a:txBody>
                    <a:bodyPr/>
                    <a:lstStyle/>
                    <a:p>
                      <a:pPr algn="ctr"/>
                      <a:r>
                        <a:rPr lang="en-US" sz="1400" dirty="0" smtClean="0">
                          <a:latin typeface="+mj-lt"/>
                        </a:rPr>
                        <a:t>$      65,000</a:t>
                      </a:r>
                      <a:endParaRPr lang="en-US" sz="1400" dirty="0">
                        <a:latin typeface="+mj-lt"/>
                      </a:endParaRPr>
                    </a:p>
                  </a:txBody>
                  <a:tcPr/>
                </a:tc>
                <a:tc>
                  <a:txBody>
                    <a:bodyPr/>
                    <a:lstStyle/>
                    <a:p>
                      <a:pPr algn="ctr"/>
                      <a:r>
                        <a:rPr lang="en-US" sz="1400" dirty="0" smtClean="0">
                          <a:latin typeface="+mj-lt"/>
                        </a:rPr>
                        <a:t>$     173,850</a:t>
                      </a:r>
                      <a:endParaRPr lang="en-US" sz="1400" dirty="0">
                        <a:latin typeface="+mj-lt"/>
                      </a:endParaRPr>
                    </a:p>
                  </a:txBody>
                  <a:tcPr/>
                </a:tc>
              </a:tr>
              <a:tr h="304800">
                <a:tc>
                  <a:txBody>
                    <a:bodyPr/>
                    <a:lstStyle/>
                    <a:p>
                      <a:r>
                        <a:rPr lang="en-US" sz="1400" dirty="0" smtClean="0"/>
                        <a:t>KWRL</a:t>
                      </a:r>
                      <a:r>
                        <a:rPr lang="en-US" sz="1400" baseline="0" dirty="0" smtClean="0"/>
                        <a:t> Bus Purchase</a:t>
                      </a:r>
                      <a:endParaRPr lang="en-US" sz="1400" dirty="0"/>
                    </a:p>
                  </a:txBody>
                  <a:tcPr/>
                </a:tc>
                <a:tc>
                  <a:txBody>
                    <a:bodyPr/>
                    <a:lstStyle/>
                    <a:p>
                      <a:pPr algn="ctr"/>
                      <a:r>
                        <a:rPr lang="en-US" sz="1400" dirty="0" smtClean="0">
                          <a:latin typeface="+mj-lt"/>
                        </a:rPr>
                        <a:t>$    102,000</a:t>
                      </a:r>
                      <a:endParaRPr lang="en-US" sz="1400" dirty="0">
                        <a:latin typeface="+mj-lt"/>
                      </a:endParaRPr>
                    </a:p>
                  </a:txBody>
                  <a:tcPr/>
                </a:tc>
                <a:tc>
                  <a:txBody>
                    <a:bodyPr/>
                    <a:lstStyle/>
                    <a:p>
                      <a:pPr algn="ctr"/>
                      <a:r>
                        <a:rPr lang="en-US" sz="1400" dirty="0" smtClean="0">
                          <a:latin typeface="+mj-lt"/>
                        </a:rPr>
                        <a:t>$      18,860      </a:t>
                      </a:r>
                      <a:endParaRPr lang="en-US" sz="1400" dirty="0">
                        <a:latin typeface="+mj-lt"/>
                      </a:endParaRPr>
                    </a:p>
                  </a:txBody>
                  <a:tcPr/>
                </a:tc>
                <a:tc>
                  <a:txBody>
                    <a:bodyPr/>
                    <a:lstStyle/>
                    <a:p>
                      <a:pPr algn="ctr"/>
                      <a:r>
                        <a:rPr lang="en-US" sz="1400" dirty="0" smtClean="0">
                          <a:latin typeface="+mj-lt"/>
                        </a:rPr>
                        <a:t>$      102,880      </a:t>
                      </a:r>
                      <a:endParaRPr lang="en-US" sz="1400" dirty="0">
                        <a:latin typeface="+mj-lt"/>
                      </a:endParaRPr>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9299</TotalTime>
  <Words>1143</Words>
  <Application>Microsoft Office PowerPoint</Application>
  <PresentationFormat>On-screen Show (4:3)</PresentationFormat>
  <Paragraphs>378</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Century Gothic</vt:lpstr>
      <vt:lpstr>Geneva</vt:lpstr>
      <vt:lpstr>Tw Cen MT</vt:lpstr>
      <vt:lpstr>Wingdings</vt:lpstr>
      <vt:lpstr>Wingdings 2</vt:lpstr>
      <vt:lpstr>Median</vt:lpstr>
      <vt:lpstr>WOODLAND School District 2017-2018 BUDGET Summary</vt:lpstr>
      <vt:lpstr>Historical Fund Balance Summary</vt:lpstr>
      <vt:lpstr>2017-18 Budget Highlights</vt:lpstr>
      <vt:lpstr>2017-18 Budget Highlights - Continued</vt:lpstr>
      <vt:lpstr>General Fund Revenues – 17-18</vt:lpstr>
      <vt:lpstr>Historical GF Revenues by Type</vt:lpstr>
      <vt:lpstr>General Fund Expenditures – 17-18</vt:lpstr>
      <vt:lpstr>Historical Expenditures by Object</vt:lpstr>
      <vt:lpstr>Levy Dollars</vt:lpstr>
      <vt:lpstr>Transportation &amp; Food Service </vt:lpstr>
      <vt:lpstr>Before and After School Care</vt:lpstr>
      <vt:lpstr>Enrollment History – Budget to Actual</vt:lpstr>
      <vt:lpstr>Certificated Staff</vt:lpstr>
      <vt:lpstr>Classified Staff</vt:lpstr>
      <vt:lpstr>Other Funds</vt:lpstr>
      <vt:lpstr>Capital Projects Fund</vt:lpstr>
      <vt:lpstr>Debt Service Fund</vt:lpstr>
      <vt:lpstr>ASB FUND</vt:lpstr>
      <vt:lpstr>TRANSPORTATION VEHICLE FUND</vt:lpstr>
    </vt:vector>
  </TitlesOfParts>
  <Company>Camas School District #117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Camas School District Year End Summary</dc:title>
  <dc:creator>donna.gregg</dc:creator>
  <cp:lastModifiedBy>Brown, Stacy</cp:lastModifiedBy>
  <cp:revision>585</cp:revision>
  <cp:lastPrinted>2016-07-14T14:33:01Z</cp:lastPrinted>
  <dcterms:created xsi:type="dcterms:W3CDTF">2010-10-18T22:51:52Z</dcterms:created>
  <dcterms:modified xsi:type="dcterms:W3CDTF">2017-08-10T22:53:24Z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